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8" r:id="rId3"/>
    <p:sldId id="259" r:id="rId4"/>
  </p:sldIdLst>
  <p:sldSz cx="12192000" cy="6858000"/>
  <p:notesSz cx="6858000" cy="9144000"/>
  <p:defaultTextStyle>
    <a:defPPr>
      <a:defRPr lang="en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DE10FF-A009-F244-A8A6-34243984CD7C}" v="17" dt="2022-04-01T07:45:07.95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110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77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011B8F-E9B0-CC4E-9C1F-CB975C4455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5F02484-627F-2F4C-8927-9471D813DD0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S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BD83D1-2A73-7B4B-8078-C6BEDFF8D7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C57224-900F-3E4A-AF1B-48E59136E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4111A12-557E-6543-8937-585F6F0C6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13385045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E2FB75-5BE2-F444-8FAB-778847FA0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C67AA53-F9DF-7941-94FB-9B6FEA70884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S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8BE2905-D557-5746-A8AC-CE1344AD48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13589F-4B2B-E145-A8BE-7F99693121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55D8ED-3C73-5A44-97AB-F24CFCA8D1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282163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AA195F8-3D6D-6E40-84CB-D65AE01F639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5E43071-CFA7-F249-A2EC-012BD2292FD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S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1EA08B-D735-DB4E-A9E9-E14FFA898E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C95F2D-9FF7-0743-84A6-6E46B9B5C6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647552-39B4-4041-9D48-AE779671AB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2980654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54074E-E165-1540-856B-36B7F087AB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C17773-9142-7A41-B823-74D8E28DEE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S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A01DAA-288A-9842-810E-20D0D2EB90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AAA3D8-ACFC-DB48-A2A4-692791D0A4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FD9D42-425C-C44D-BDC9-6313320C58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16172158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257E2A-6E72-FB40-B6AB-CF4D532D86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18868AA-2274-9945-A74D-91FF0842D2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3D19B4-02C5-604A-BB7F-DCFCE67A2D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8B6D43-4B42-F040-A735-61B23898C0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B41A98-5E52-6A45-8724-00B643E4F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25893872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DDD8CE-6FA6-D240-A65B-C8A1DB4320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AFB11D-4881-514D-9C6B-688DA9C904C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SE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66C755-6171-A047-8948-6B29D4A5EF2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SE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15F15EA-581B-794E-A7DD-F513217FF9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2A49AC-A900-5E4D-87B2-225281F852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A552542-250F-A741-916C-A79D405F16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2496652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A5806E-8408-474E-BDA0-777AA24E8E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A44C12-B713-5148-BB02-5ED1393B79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AC8F59E-3E16-AA43-840F-467A251B884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SE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E11D8F1-EFF6-804C-BBA8-644B16C3894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4056746-9891-264C-AB07-1C139AAC53D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SE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F00990B-554D-7943-BBC9-35F740A287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1F91C06-335D-CA41-B526-48FAB1B6C5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16E567A-3CAD-C648-B47D-D251B95835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26408163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5B6E8A-AE1D-D447-BD79-B8353013DF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4F68A05-6BB5-BC4B-8F84-8DFB9EBA98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C27F364-10A1-484D-9837-C8BF899D7E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6A9A7A7-2341-5C45-BAA1-91B18CB9D7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25356507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812513D-2B3B-1043-A792-62D4D18593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57221FC-CE96-ED49-801B-2EA5350F7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5322D44-6FDE-094B-A929-521049BA4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5630584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B999D7-963A-174A-9DAE-93BBFA7317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5EE1FDD-EE2A-F64B-9B05-F6F028BCCDE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SE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AACC9C2-993C-1C45-A3E0-5B83707B66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B1582C3-D132-3B43-93F1-A3321315EE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C85D33C-8107-8F4E-804E-C10768F5A6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21798D3-E85E-1348-A475-F000610519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11779306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6AD709-9ACC-6941-BEE2-0743CCE0E7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5DCFC2C-F044-DA48-A095-65D17BE1676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SE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2891474-390C-4D4C-9997-C81DA34A057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A885B60-4115-F644-9A24-8DC2C93A2D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0F21E85-92FB-4445-89FF-721C900775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SE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A25A60E-AB3D-BB42-B769-D7DB7E2CEC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28892120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2131F2D-5BA2-D446-B99C-1F82E21D03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SE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AD72419-E267-A64E-92DB-914A494BEE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SE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B73BEA-B449-3B4A-9E54-EC6A55BD03B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3C6C9BF-3B07-554D-8C60-82E26A8AF93A}" type="datetimeFigureOut">
              <a:rPr lang="en-SE" smtClean="0"/>
              <a:t>2022-04-05</a:t>
            </a:fld>
            <a:endParaRPr lang="en-SE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657908-CC5A-844A-9649-ED0AAB50045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SE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81CFF9C-3858-D145-9842-CF53A46CA64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F2FCD4-4300-564F-AD4C-1FF8D0837179}" type="slidenum">
              <a:rPr lang="en-SE" smtClean="0"/>
              <a:t>‹#›</a:t>
            </a:fld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14075780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AC3E67-2CF8-BF47-9CBF-B8CCE91FFF7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SE" dirty="0"/>
              <a:t>PNF/VNF PM data and event to rApp consumer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71F386E-3715-2749-95E4-12D6BB814EE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SE"/>
          </a:p>
        </p:txBody>
      </p:sp>
    </p:spTree>
    <p:extLst>
      <p:ext uri="{BB962C8B-B14F-4D97-AF65-F5344CB8AC3E}">
        <p14:creationId xmlns:p14="http://schemas.microsoft.com/office/powerpoint/2010/main" val="22276440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275274-16CE-F740-861C-EC4C7C1B35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57176"/>
            <a:ext cx="10515600" cy="1325563"/>
          </a:xfrm>
        </p:spPr>
        <p:txBody>
          <a:bodyPr/>
          <a:lstStyle/>
          <a:p>
            <a:r>
              <a:rPr lang="en-SE" dirty="0"/>
              <a:t>PM Data (ROP-files) flow – simplied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27C5318C-5D17-5D4E-8FC3-40B69076904A}"/>
              </a:ext>
            </a:extLst>
          </p:cNvPr>
          <p:cNvGrpSpPr/>
          <p:nvPr/>
        </p:nvGrpSpPr>
        <p:grpSpPr>
          <a:xfrm>
            <a:off x="4421369" y="1593350"/>
            <a:ext cx="697627" cy="4841567"/>
            <a:chOff x="728847" y="1769440"/>
            <a:chExt cx="697627" cy="4841567"/>
          </a:xfrm>
          <a:solidFill>
            <a:srgbClr val="FFC000"/>
          </a:solidFill>
        </p:grpSpPr>
        <p:sp>
          <p:nvSpPr>
            <p:cNvPr id="4" name="Rounded Rectangle 3">
              <a:extLst>
                <a:ext uri="{FF2B5EF4-FFF2-40B4-BE49-F238E27FC236}">
                  <a16:creationId xmlns:a16="http://schemas.microsoft.com/office/drawing/2014/main" id="{A7306288-4142-D541-B3A5-EC8DF70B0745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2158D8E6-D4ED-CA45-BE8B-D3B884FAD0F0}"/>
                </a:ext>
              </a:extLst>
            </p:cNvPr>
            <p:cNvSpPr txBox="1"/>
            <p:nvPr/>
          </p:nvSpPr>
          <p:spPr>
            <a:xfrm>
              <a:off x="728847" y="1769440"/>
              <a:ext cx="697627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Datafile</a:t>
              </a:r>
              <a:br>
                <a:rPr lang="en-SE" sz="1100" dirty="0"/>
              </a:br>
              <a:r>
                <a:rPr lang="en-SE" sz="1100" dirty="0"/>
                <a:t>Collector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5065FA41-6824-4A4D-9258-F513986B8D27}"/>
              </a:ext>
            </a:extLst>
          </p:cNvPr>
          <p:cNvGrpSpPr/>
          <p:nvPr/>
        </p:nvGrpSpPr>
        <p:grpSpPr>
          <a:xfrm>
            <a:off x="963713" y="1609242"/>
            <a:ext cx="497252" cy="4825675"/>
            <a:chOff x="876123" y="1785332"/>
            <a:chExt cx="497252" cy="4825675"/>
          </a:xfrm>
          <a:solidFill>
            <a:schemeClr val="accent2"/>
          </a:solidFill>
        </p:grpSpPr>
        <p:sp>
          <p:nvSpPr>
            <p:cNvPr id="14" name="Rounded Rectangle 13">
              <a:extLst>
                <a:ext uri="{FF2B5EF4-FFF2-40B4-BE49-F238E27FC236}">
                  <a16:creationId xmlns:a16="http://schemas.microsoft.com/office/drawing/2014/main" id="{BABD05AC-4622-8549-9973-6CA71FA6C5E0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F9011D47-8FE5-CE43-A930-F1491785C1A3}"/>
                </a:ext>
              </a:extLst>
            </p:cNvPr>
            <p:cNvSpPr txBox="1"/>
            <p:nvPr/>
          </p:nvSpPr>
          <p:spPr>
            <a:xfrm>
              <a:off x="876123" y="1785332"/>
              <a:ext cx="497252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O-DU</a:t>
              </a:r>
              <a:br>
                <a:rPr lang="en-SE" sz="1100" dirty="0"/>
              </a:br>
              <a:r>
                <a:rPr lang="en-SE" sz="1100" dirty="0"/>
                <a:t>Sim</a:t>
              </a: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64464C61-1438-4E4E-A4A0-833CD61D1BFC}"/>
              </a:ext>
            </a:extLst>
          </p:cNvPr>
          <p:cNvGrpSpPr/>
          <p:nvPr/>
        </p:nvGrpSpPr>
        <p:grpSpPr>
          <a:xfrm>
            <a:off x="5437260" y="1636600"/>
            <a:ext cx="920445" cy="4798317"/>
            <a:chOff x="667154" y="1812690"/>
            <a:chExt cx="920445" cy="4798317"/>
          </a:xfrm>
        </p:grpSpPr>
        <p:sp>
          <p:nvSpPr>
            <p:cNvPr id="17" name="Rounded Rectangle 16">
              <a:extLst>
                <a:ext uri="{FF2B5EF4-FFF2-40B4-BE49-F238E27FC236}">
                  <a16:creationId xmlns:a16="http://schemas.microsoft.com/office/drawing/2014/main" id="{D7132FB1-7145-2C40-88BE-E47E554CEA47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3B05ED-9423-A14C-8BBB-05AB5F2C53D1}"/>
                </a:ext>
              </a:extLst>
            </p:cNvPr>
            <p:cNvSpPr txBox="1"/>
            <p:nvPr/>
          </p:nvSpPr>
          <p:spPr>
            <a:xfrm>
              <a:off x="667154" y="1812690"/>
              <a:ext cx="920445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Datarouter</a:t>
              </a:r>
              <a:br>
                <a:rPr lang="en-SE" sz="1100" dirty="0"/>
              </a:br>
              <a:r>
                <a:rPr lang="en-SE" sz="1100" dirty="0"/>
                <a:t>(node&amp;prov)</a:t>
              </a: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28785EA4-4B44-7443-A172-08EF93A34401}"/>
              </a:ext>
            </a:extLst>
          </p:cNvPr>
          <p:cNvGrpSpPr/>
          <p:nvPr/>
        </p:nvGrpSpPr>
        <p:grpSpPr>
          <a:xfrm>
            <a:off x="3295003" y="1650786"/>
            <a:ext cx="688009" cy="4784131"/>
            <a:chOff x="754326" y="1835779"/>
            <a:chExt cx="688009" cy="4784131"/>
          </a:xfrm>
        </p:grpSpPr>
        <p:sp>
          <p:nvSpPr>
            <p:cNvPr id="20" name="Rounded Rectangle 19">
              <a:extLst>
                <a:ext uri="{FF2B5EF4-FFF2-40B4-BE49-F238E27FC236}">
                  <a16:creationId xmlns:a16="http://schemas.microsoft.com/office/drawing/2014/main" id="{E9CDE737-ACB6-284A-8B9F-AF8DA2D70C0F}"/>
                </a:ext>
              </a:extLst>
            </p:cNvPr>
            <p:cNvSpPr/>
            <p:nvPr/>
          </p:nvSpPr>
          <p:spPr>
            <a:xfrm>
              <a:off x="931587" y="2237097"/>
              <a:ext cx="262759" cy="4382813"/>
            </a:xfrm>
            <a:prstGeom prst="roundRect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AAA616A7-5FEF-AE4A-B0A5-A86300E4F26D}"/>
                </a:ext>
              </a:extLst>
            </p:cNvPr>
            <p:cNvSpPr txBox="1"/>
            <p:nvPr/>
          </p:nvSpPr>
          <p:spPr>
            <a:xfrm>
              <a:off x="754326" y="1835779"/>
              <a:ext cx="688009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Message</a:t>
              </a:r>
              <a:br>
                <a:rPr lang="en-SE" sz="1100" dirty="0"/>
              </a:br>
              <a:r>
                <a:rPr lang="en-SE" sz="1100" dirty="0"/>
                <a:t>Router</a:t>
              </a:r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68A140AF-1839-494C-AC76-28022ACCE856}"/>
              </a:ext>
            </a:extLst>
          </p:cNvPr>
          <p:cNvGrpSpPr/>
          <p:nvPr/>
        </p:nvGrpSpPr>
        <p:grpSpPr>
          <a:xfrm>
            <a:off x="6737946" y="1659689"/>
            <a:ext cx="639919" cy="4775228"/>
            <a:chOff x="754326" y="1835779"/>
            <a:chExt cx="639919" cy="4775228"/>
          </a:xfrm>
          <a:solidFill>
            <a:schemeClr val="accent4"/>
          </a:solidFill>
        </p:grpSpPr>
        <p:sp>
          <p:nvSpPr>
            <p:cNvPr id="23" name="Rounded Rectangle 22">
              <a:extLst>
                <a:ext uri="{FF2B5EF4-FFF2-40B4-BE49-F238E27FC236}">
                  <a16:creationId xmlns:a16="http://schemas.microsoft.com/office/drawing/2014/main" id="{703DECCF-23DA-4643-9861-AEE7650FB1B3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9DFA1E42-71E0-D54C-A744-B8EA8D7E3BC1}"/>
                </a:ext>
              </a:extLst>
            </p:cNvPr>
            <p:cNvSpPr txBox="1"/>
            <p:nvPr/>
          </p:nvSpPr>
          <p:spPr>
            <a:xfrm>
              <a:off x="754326" y="1835779"/>
              <a:ext cx="639919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PM</a:t>
              </a:r>
              <a:br>
                <a:rPr lang="en-SE" sz="1100" dirty="0"/>
              </a:br>
              <a:r>
                <a:rPr lang="en-SE" sz="1100" dirty="0"/>
                <a:t>Mapper</a:t>
              </a: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484B4744-AAE8-7F4E-9019-03E9D4B28384}"/>
              </a:ext>
            </a:extLst>
          </p:cNvPr>
          <p:cNvGrpSpPr/>
          <p:nvPr/>
        </p:nvGrpSpPr>
        <p:grpSpPr>
          <a:xfrm>
            <a:off x="7861266" y="1498319"/>
            <a:ext cx="772969" cy="4936598"/>
            <a:chOff x="754326" y="1674409"/>
            <a:chExt cx="772969" cy="4936598"/>
          </a:xfrm>
        </p:grpSpPr>
        <p:sp>
          <p:nvSpPr>
            <p:cNvPr id="26" name="Rounded Rectangle 25">
              <a:extLst>
                <a:ext uri="{FF2B5EF4-FFF2-40B4-BE49-F238E27FC236}">
                  <a16:creationId xmlns:a16="http://schemas.microsoft.com/office/drawing/2014/main" id="{98DA581C-2978-044F-A42A-CACBDDB090C3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13757158-CF07-0146-9052-83934A241651}"/>
                </a:ext>
              </a:extLst>
            </p:cNvPr>
            <p:cNvSpPr txBox="1"/>
            <p:nvPr/>
          </p:nvSpPr>
          <p:spPr>
            <a:xfrm>
              <a:off x="754326" y="1674409"/>
              <a:ext cx="772969" cy="6001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Dmaap</a:t>
              </a:r>
              <a:br>
                <a:rPr lang="en-SE" sz="1100" dirty="0"/>
              </a:br>
              <a:r>
                <a:rPr lang="en-SE" sz="1100" dirty="0"/>
                <a:t>Mediator/</a:t>
              </a:r>
              <a:br>
                <a:rPr lang="en-SE" sz="1100" dirty="0"/>
              </a:br>
              <a:r>
                <a:rPr lang="en-SE" sz="1100" dirty="0"/>
                <a:t>Adaptor</a:t>
              </a:r>
            </a:p>
          </p:txBody>
        </p:sp>
      </p:grpSp>
      <p:grpSp>
        <p:nvGrpSpPr>
          <p:cNvPr id="28" name="Group 27">
            <a:extLst>
              <a:ext uri="{FF2B5EF4-FFF2-40B4-BE49-F238E27FC236}">
                <a16:creationId xmlns:a16="http://schemas.microsoft.com/office/drawing/2014/main" id="{6543DA28-48A3-004C-B4ED-46CA76C8263E}"/>
              </a:ext>
            </a:extLst>
          </p:cNvPr>
          <p:cNvGrpSpPr/>
          <p:nvPr/>
        </p:nvGrpSpPr>
        <p:grpSpPr>
          <a:xfrm>
            <a:off x="2057844" y="1621217"/>
            <a:ext cx="697627" cy="4813700"/>
            <a:chOff x="746283" y="1797307"/>
            <a:chExt cx="697627" cy="4813700"/>
          </a:xfrm>
          <a:solidFill>
            <a:schemeClr val="accent2"/>
          </a:solidFill>
        </p:grpSpPr>
        <p:sp>
          <p:nvSpPr>
            <p:cNvPr id="29" name="Rounded Rectangle 28">
              <a:extLst>
                <a:ext uri="{FF2B5EF4-FFF2-40B4-BE49-F238E27FC236}">
                  <a16:creationId xmlns:a16="http://schemas.microsoft.com/office/drawing/2014/main" id="{14F5E15E-0948-EB49-8645-1A0A3C6960FE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4325D8D6-3F52-3D4E-B87E-EF651C9F269F}"/>
                </a:ext>
              </a:extLst>
            </p:cNvPr>
            <p:cNvSpPr txBox="1"/>
            <p:nvPr/>
          </p:nvSpPr>
          <p:spPr>
            <a:xfrm>
              <a:off x="746283" y="1797307"/>
              <a:ext cx="697627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VES</a:t>
              </a:r>
              <a:br>
                <a:rPr lang="en-SE" sz="1100" dirty="0"/>
              </a:br>
              <a:r>
                <a:rPr lang="en-SE" sz="1100" dirty="0"/>
                <a:t>Collector</a:t>
              </a:r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59664FEB-10FA-F748-B45C-58F2E60881E0}"/>
              </a:ext>
            </a:extLst>
          </p:cNvPr>
          <p:cNvGrpSpPr/>
          <p:nvPr/>
        </p:nvGrpSpPr>
        <p:grpSpPr>
          <a:xfrm>
            <a:off x="10187335" y="1605828"/>
            <a:ext cx="535724" cy="4829089"/>
            <a:chOff x="830469" y="1781918"/>
            <a:chExt cx="535724" cy="4829089"/>
          </a:xfrm>
          <a:solidFill>
            <a:srgbClr val="FFC000"/>
          </a:solidFill>
        </p:grpSpPr>
        <p:sp>
          <p:nvSpPr>
            <p:cNvPr id="32" name="Rounded Rectangle 31">
              <a:extLst>
                <a:ext uri="{FF2B5EF4-FFF2-40B4-BE49-F238E27FC236}">
                  <a16:creationId xmlns:a16="http://schemas.microsoft.com/office/drawing/2014/main" id="{B1F7583D-AF36-FE41-945E-2ADFDB697F4E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6BDA24D7-D206-8A4F-9429-2CEE0120149B}"/>
                </a:ext>
              </a:extLst>
            </p:cNvPr>
            <p:cNvSpPr txBox="1"/>
            <p:nvPr/>
          </p:nvSpPr>
          <p:spPr>
            <a:xfrm>
              <a:off x="830469" y="1781918"/>
              <a:ext cx="535724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rApp1</a:t>
              </a:r>
              <a:br>
                <a:rPr lang="en-SE" sz="1100" dirty="0"/>
              </a:br>
              <a:r>
                <a:rPr lang="en-SE" sz="1100" dirty="0"/>
                <a:t>rApp2</a:t>
              </a:r>
            </a:p>
          </p:txBody>
        </p:sp>
      </p:grpSp>
      <p:sp>
        <p:nvSpPr>
          <p:cNvPr id="42" name="TextBox 41">
            <a:extLst>
              <a:ext uri="{FF2B5EF4-FFF2-40B4-BE49-F238E27FC236}">
                <a16:creationId xmlns:a16="http://schemas.microsoft.com/office/drawing/2014/main" id="{A8D39F15-60C8-D34A-AB8B-EE0405791179}"/>
              </a:ext>
            </a:extLst>
          </p:cNvPr>
          <p:cNvSpPr txBox="1"/>
          <p:nvPr/>
        </p:nvSpPr>
        <p:spPr>
          <a:xfrm>
            <a:off x="1489890" y="3240940"/>
            <a:ext cx="639086" cy="461665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SE" sz="1200" dirty="0"/>
              <a:t>Get file</a:t>
            </a:r>
            <a:br>
              <a:rPr lang="en-SE" sz="1200" dirty="0"/>
            </a:br>
            <a:r>
              <a:rPr lang="en-SE" sz="1200" dirty="0"/>
              <a:t>(ftp)</a:t>
            </a:r>
          </a:p>
        </p:txBody>
      </p: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B2540A7C-15DD-6C4E-B612-047C506BB05C}"/>
              </a:ext>
            </a:extLst>
          </p:cNvPr>
          <p:cNvCxnSpPr>
            <a:cxnSpLocks/>
          </p:cNvCxnSpPr>
          <p:nvPr/>
        </p:nvCxnSpPr>
        <p:spPr>
          <a:xfrm>
            <a:off x="4920841" y="4167439"/>
            <a:ext cx="807252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>
            <a:extLst>
              <a:ext uri="{FF2B5EF4-FFF2-40B4-BE49-F238E27FC236}">
                <a16:creationId xmlns:a16="http://schemas.microsoft.com/office/drawing/2014/main" id="{E0372822-FBEC-714F-A510-248425CFCB58}"/>
              </a:ext>
            </a:extLst>
          </p:cNvPr>
          <p:cNvSpPr txBox="1"/>
          <p:nvPr/>
        </p:nvSpPr>
        <p:spPr>
          <a:xfrm>
            <a:off x="4907316" y="3866030"/>
            <a:ext cx="108167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SE" sz="1200" dirty="0"/>
              <a:t>Publish file</a:t>
            </a:r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66077E78-6FAE-3245-9BB5-28D91F045FA9}"/>
              </a:ext>
            </a:extLst>
          </p:cNvPr>
          <p:cNvCxnSpPr/>
          <p:nvPr/>
        </p:nvCxnSpPr>
        <p:spPr>
          <a:xfrm>
            <a:off x="6008169" y="4481647"/>
            <a:ext cx="935431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0F8C5828-3C8C-6C4C-988D-0243C4FA0932}"/>
              </a:ext>
            </a:extLst>
          </p:cNvPr>
          <p:cNvCxnSpPr>
            <a:cxnSpLocks/>
          </p:cNvCxnSpPr>
          <p:nvPr/>
        </p:nvCxnSpPr>
        <p:spPr>
          <a:xfrm flipH="1">
            <a:off x="6008169" y="4644557"/>
            <a:ext cx="935431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31912318-9294-4049-BBF4-66E9531D46C1}"/>
              </a:ext>
            </a:extLst>
          </p:cNvPr>
          <p:cNvSpPr txBox="1"/>
          <p:nvPr/>
        </p:nvSpPr>
        <p:spPr>
          <a:xfrm>
            <a:off x="6084295" y="4180238"/>
            <a:ext cx="71526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Push file</a:t>
            </a: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5E526677-0A87-3648-A6F4-455C3B6FF131}"/>
              </a:ext>
            </a:extLst>
          </p:cNvPr>
          <p:cNvCxnSpPr>
            <a:cxnSpLocks/>
          </p:cNvCxnSpPr>
          <p:nvPr/>
        </p:nvCxnSpPr>
        <p:spPr>
          <a:xfrm flipH="1">
            <a:off x="3735023" y="5197393"/>
            <a:ext cx="3215549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4D6700E0-C82C-224C-8ED7-956606A5C60E}"/>
              </a:ext>
            </a:extLst>
          </p:cNvPr>
          <p:cNvSpPr txBox="1"/>
          <p:nvPr/>
        </p:nvSpPr>
        <p:spPr>
          <a:xfrm>
            <a:off x="3712883" y="4730468"/>
            <a:ext cx="98911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VES Event</a:t>
            </a:r>
            <a:br>
              <a:rPr lang="en-SE" sz="1200" dirty="0"/>
            </a:br>
            <a:r>
              <a:rPr lang="en-SE" sz="1200" dirty="0"/>
              <a:t>Masurement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1D4E3B59-E18E-7441-A3FE-3A650B07CC2A}"/>
              </a:ext>
            </a:extLst>
          </p:cNvPr>
          <p:cNvSpPr txBox="1"/>
          <p:nvPr/>
        </p:nvSpPr>
        <p:spPr>
          <a:xfrm>
            <a:off x="8278406" y="5798629"/>
            <a:ext cx="106606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REST call:</a:t>
            </a:r>
            <a:br>
              <a:rPr lang="en-SE" sz="1200" dirty="0"/>
            </a:br>
            <a:r>
              <a:rPr lang="en-SE" sz="1200" dirty="0"/>
              <a:t>Measurement</a:t>
            </a:r>
          </a:p>
        </p:txBody>
      </p:sp>
      <p:cxnSp>
        <p:nvCxnSpPr>
          <p:cNvPr id="55" name="Straight Arrow Connector 54">
            <a:extLst>
              <a:ext uri="{FF2B5EF4-FFF2-40B4-BE49-F238E27FC236}">
                <a16:creationId xmlns:a16="http://schemas.microsoft.com/office/drawing/2014/main" id="{AD174379-78CC-2C43-A449-B85CF5EDE3DD}"/>
              </a:ext>
            </a:extLst>
          </p:cNvPr>
          <p:cNvCxnSpPr/>
          <p:nvPr/>
        </p:nvCxnSpPr>
        <p:spPr>
          <a:xfrm>
            <a:off x="1335529" y="2788172"/>
            <a:ext cx="935431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431F5715-1B58-CF45-8071-C8528E6E6682}"/>
              </a:ext>
            </a:extLst>
          </p:cNvPr>
          <p:cNvSpPr txBox="1"/>
          <p:nvPr/>
        </p:nvSpPr>
        <p:spPr>
          <a:xfrm>
            <a:off x="1417247" y="2335405"/>
            <a:ext cx="7970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VES Event</a:t>
            </a:r>
            <a:br>
              <a:rPr lang="en-SE" sz="1200" dirty="0"/>
            </a:br>
            <a:r>
              <a:rPr lang="en-SE" sz="1200" dirty="0"/>
              <a:t>Fileready</a:t>
            </a:r>
          </a:p>
        </p:txBody>
      </p:sp>
      <p:cxnSp>
        <p:nvCxnSpPr>
          <p:cNvPr id="63" name="Straight Arrow Connector 62">
            <a:extLst>
              <a:ext uri="{FF2B5EF4-FFF2-40B4-BE49-F238E27FC236}">
                <a16:creationId xmlns:a16="http://schemas.microsoft.com/office/drawing/2014/main" id="{C8449470-5F87-F24F-B044-E8FFFC22EA46}"/>
              </a:ext>
            </a:extLst>
          </p:cNvPr>
          <p:cNvCxnSpPr>
            <a:cxnSpLocks/>
          </p:cNvCxnSpPr>
          <p:nvPr/>
        </p:nvCxnSpPr>
        <p:spPr>
          <a:xfrm>
            <a:off x="3735082" y="3245896"/>
            <a:ext cx="905536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Arrow Connector 63">
            <a:extLst>
              <a:ext uri="{FF2B5EF4-FFF2-40B4-BE49-F238E27FC236}">
                <a16:creationId xmlns:a16="http://schemas.microsoft.com/office/drawing/2014/main" id="{36582EFC-4805-B245-B6E6-AE7E4DD78926}"/>
              </a:ext>
            </a:extLst>
          </p:cNvPr>
          <p:cNvCxnSpPr>
            <a:cxnSpLocks/>
          </p:cNvCxnSpPr>
          <p:nvPr/>
        </p:nvCxnSpPr>
        <p:spPr>
          <a:xfrm flipH="1">
            <a:off x="3712883" y="3140996"/>
            <a:ext cx="927735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TextBox 68">
            <a:extLst>
              <a:ext uri="{FF2B5EF4-FFF2-40B4-BE49-F238E27FC236}">
                <a16:creationId xmlns:a16="http://schemas.microsoft.com/office/drawing/2014/main" id="{352CE348-E43B-124E-90DB-EECA02584DB7}"/>
              </a:ext>
            </a:extLst>
          </p:cNvPr>
          <p:cNvSpPr txBox="1"/>
          <p:nvPr/>
        </p:nvSpPr>
        <p:spPr>
          <a:xfrm>
            <a:off x="3861378" y="2469965"/>
            <a:ext cx="797078" cy="646331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SE" sz="1200" dirty="0"/>
              <a:t>VES Event</a:t>
            </a:r>
            <a:br>
              <a:rPr lang="en-SE" sz="1200" dirty="0"/>
            </a:br>
            <a:r>
              <a:rPr lang="en-SE" sz="1200" dirty="0"/>
              <a:t>Fileready</a:t>
            </a:r>
            <a:br>
              <a:rPr lang="en-SE" sz="1200" dirty="0"/>
            </a:br>
            <a:r>
              <a:rPr lang="en-SE" sz="1200" dirty="0"/>
              <a:t>(poll)</a:t>
            </a: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9AB9EB21-5953-2049-BF8D-7CDA64CFA00A}"/>
              </a:ext>
            </a:extLst>
          </p:cNvPr>
          <p:cNvCxnSpPr/>
          <p:nvPr/>
        </p:nvCxnSpPr>
        <p:spPr>
          <a:xfrm>
            <a:off x="2546888" y="2923825"/>
            <a:ext cx="935431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9EADD2CF-176B-034A-A622-08703D3698B4}"/>
              </a:ext>
            </a:extLst>
          </p:cNvPr>
          <p:cNvSpPr txBox="1"/>
          <p:nvPr/>
        </p:nvSpPr>
        <p:spPr>
          <a:xfrm>
            <a:off x="2628606" y="2471058"/>
            <a:ext cx="79707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VES Event</a:t>
            </a:r>
            <a:br>
              <a:rPr lang="en-SE" sz="1200" dirty="0"/>
            </a:br>
            <a:r>
              <a:rPr lang="en-SE" sz="1200" dirty="0"/>
              <a:t>Fileready</a:t>
            </a:r>
          </a:p>
        </p:txBody>
      </p:sp>
      <p:cxnSp>
        <p:nvCxnSpPr>
          <p:cNvPr id="68" name="Straight Arrow Connector 67">
            <a:extLst>
              <a:ext uri="{FF2B5EF4-FFF2-40B4-BE49-F238E27FC236}">
                <a16:creationId xmlns:a16="http://schemas.microsoft.com/office/drawing/2014/main" id="{FF098FDB-C3E9-8C46-A1C8-C75AB625DB50}"/>
              </a:ext>
            </a:extLst>
          </p:cNvPr>
          <p:cNvCxnSpPr>
            <a:cxnSpLocks/>
          </p:cNvCxnSpPr>
          <p:nvPr/>
        </p:nvCxnSpPr>
        <p:spPr>
          <a:xfrm>
            <a:off x="3760479" y="6053904"/>
            <a:ext cx="4313413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>
            <a:extLst>
              <a:ext uri="{FF2B5EF4-FFF2-40B4-BE49-F238E27FC236}">
                <a16:creationId xmlns:a16="http://schemas.microsoft.com/office/drawing/2014/main" id="{27AE5916-FC57-3C48-A1BF-7A9729917CEF}"/>
              </a:ext>
            </a:extLst>
          </p:cNvPr>
          <p:cNvCxnSpPr>
            <a:cxnSpLocks/>
          </p:cNvCxnSpPr>
          <p:nvPr/>
        </p:nvCxnSpPr>
        <p:spPr>
          <a:xfrm flipH="1">
            <a:off x="3738280" y="5949004"/>
            <a:ext cx="4335612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>
            <a:extLst>
              <a:ext uri="{FF2B5EF4-FFF2-40B4-BE49-F238E27FC236}">
                <a16:creationId xmlns:a16="http://schemas.microsoft.com/office/drawing/2014/main" id="{50B5BC3D-1E5B-EE4D-B84E-AA5B0537C3A5}"/>
              </a:ext>
            </a:extLst>
          </p:cNvPr>
          <p:cNvSpPr txBox="1"/>
          <p:nvPr/>
        </p:nvSpPr>
        <p:spPr>
          <a:xfrm>
            <a:off x="3726886" y="5280293"/>
            <a:ext cx="1066061" cy="646331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SE" sz="1200" dirty="0"/>
              <a:t>VES Event</a:t>
            </a:r>
            <a:br>
              <a:rPr lang="en-SE" sz="1200" dirty="0"/>
            </a:br>
            <a:r>
              <a:rPr lang="en-SE" sz="1200" dirty="0"/>
              <a:t>Measurement</a:t>
            </a:r>
            <a:br>
              <a:rPr lang="en-SE" sz="1200" dirty="0"/>
            </a:br>
            <a:r>
              <a:rPr lang="en-SE" sz="1200" dirty="0"/>
              <a:t>(poll)</a:t>
            </a:r>
          </a:p>
        </p:txBody>
      </p:sp>
      <p:grpSp>
        <p:nvGrpSpPr>
          <p:cNvPr id="77" name="Group 76">
            <a:extLst>
              <a:ext uri="{FF2B5EF4-FFF2-40B4-BE49-F238E27FC236}">
                <a16:creationId xmlns:a16="http://schemas.microsoft.com/office/drawing/2014/main" id="{1821FF62-6F1D-5647-99FB-FE8B1815353E}"/>
              </a:ext>
            </a:extLst>
          </p:cNvPr>
          <p:cNvGrpSpPr/>
          <p:nvPr/>
        </p:nvGrpSpPr>
        <p:grpSpPr>
          <a:xfrm>
            <a:off x="9229304" y="1714207"/>
            <a:ext cx="359394" cy="4720710"/>
            <a:chOff x="918634" y="1890378"/>
            <a:chExt cx="359394" cy="4720710"/>
          </a:xfrm>
          <a:solidFill>
            <a:srgbClr val="FFC000"/>
          </a:solidFill>
        </p:grpSpPr>
        <p:sp>
          <p:nvSpPr>
            <p:cNvPr id="78" name="Rounded Rectangle 77">
              <a:extLst>
                <a:ext uri="{FF2B5EF4-FFF2-40B4-BE49-F238E27FC236}">
                  <a16:creationId xmlns:a16="http://schemas.microsoft.com/office/drawing/2014/main" id="{0791F3C5-B348-7146-B931-2B84FC26BFC1}"/>
                </a:ext>
              </a:extLst>
            </p:cNvPr>
            <p:cNvSpPr/>
            <p:nvPr/>
          </p:nvSpPr>
          <p:spPr>
            <a:xfrm>
              <a:off x="923512" y="2228275"/>
              <a:ext cx="262759" cy="4382813"/>
            </a:xfrm>
            <a:prstGeom prst="roundRect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29C22BEE-FDE5-FF47-B1C0-D2876C4B2F26}"/>
                </a:ext>
              </a:extLst>
            </p:cNvPr>
            <p:cNvSpPr txBox="1"/>
            <p:nvPr/>
          </p:nvSpPr>
          <p:spPr>
            <a:xfrm>
              <a:off x="918634" y="1890378"/>
              <a:ext cx="35939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ICS</a:t>
              </a:r>
            </a:p>
          </p:txBody>
        </p:sp>
      </p:grpSp>
      <p:cxnSp>
        <p:nvCxnSpPr>
          <p:cNvPr id="80" name="Straight Arrow Connector 79">
            <a:extLst>
              <a:ext uri="{FF2B5EF4-FFF2-40B4-BE49-F238E27FC236}">
                <a16:creationId xmlns:a16="http://schemas.microsoft.com/office/drawing/2014/main" id="{147FBDC6-9CC4-574A-881C-B29AA29A4FF4}"/>
              </a:ext>
            </a:extLst>
          </p:cNvPr>
          <p:cNvCxnSpPr>
            <a:cxnSpLocks/>
          </p:cNvCxnSpPr>
          <p:nvPr/>
        </p:nvCxnSpPr>
        <p:spPr>
          <a:xfrm flipH="1">
            <a:off x="9508873" y="2517069"/>
            <a:ext cx="778326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>
            <a:extLst>
              <a:ext uri="{FF2B5EF4-FFF2-40B4-BE49-F238E27FC236}">
                <a16:creationId xmlns:a16="http://schemas.microsoft.com/office/drawing/2014/main" id="{713C8551-DD0D-2941-99B3-AC53E90D3629}"/>
              </a:ext>
            </a:extLst>
          </p:cNvPr>
          <p:cNvCxnSpPr>
            <a:cxnSpLocks/>
          </p:cNvCxnSpPr>
          <p:nvPr/>
        </p:nvCxnSpPr>
        <p:spPr>
          <a:xfrm flipH="1" flipV="1">
            <a:off x="8351388" y="3237309"/>
            <a:ext cx="870862" cy="3631"/>
          </a:xfrm>
          <a:prstGeom prst="straightConnector1">
            <a:avLst/>
          </a:prstGeom>
          <a:ln w="38100"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TextBox 83">
            <a:extLst>
              <a:ext uri="{FF2B5EF4-FFF2-40B4-BE49-F238E27FC236}">
                <a16:creationId xmlns:a16="http://schemas.microsoft.com/office/drawing/2014/main" id="{190909CC-783B-A342-831E-13E6CC914A7A}"/>
              </a:ext>
            </a:extLst>
          </p:cNvPr>
          <p:cNvSpPr txBox="1"/>
          <p:nvPr/>
        </p:nvSpPr>
        <p:spPr>
          <a:xfrm>
            <a:off x="9555186" y="1852043"/>
            <a:ext cx="71038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Order</a:t>
            </a:r>
            <a:br>
              <a:rPr lang="en-SE" sz="1200" dirty="0"/>
            </a:br>
            <a:r>
              <a:rPr lang="en-SE" sz="1200" dirty="0"/>
              <a:t>pm-data</a:t>
            </a:r>
            <a:br>
              <a:rPr lang="en-SE" sz="1200" dirty="0"/>
            </a:br>
            <a:r>
              <a:rPr lang="en-SE" sz="1200" dirty="0"/>
              <a:t>job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DC5B9AD4-BC5B-E84E-8C5E-CCA9E8B02ECA}"/>
              </a:ext>
            </a:extLst>
          </p:cNvPr>
          <p:cNvSpPr txBox="1"/>
          <p:nvPr/>
        </p:nvSpPr>
        <p:spPr>
          <a:xfrm>
            <a:off x="8465550" y="2609557"/>
            <a:ext cx="71038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Create</a:t>
            </a:r>
            <a:br>
              <a:rPr lang="en-SE" sz="1200" dirty="0"/>
            </a:br>
            <a:r>
              <a:rPr lang="en-SE" sz="1200" dirty="0"/>
              <a:t>pm-data</a:t>
            </a:r>
            <a:br>
              <a:rPr lang="en-SE" sz="1200" dirty="0"/>
            </a:br>
            <a:r>
              <a:rPr lang="en-SE" sz="1200" dirty="0"/>
              <a:t>job</a:t>
            </a:r>
          </a:p>
        </p:txBody>
      </p: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0C21F9EF-A026-4D41-B0E9-77B61CDC4CA5}"/>
              </a:ext>
            </a:extLst>
          </p:cNvPr>
          <p:cNvCxnSpPr/>
          <p:nvPr/>
        </p:nvCxnSpPr>
        <p:spPr>
          <a:xfrm>
            <a:off x="3612776" y="4650229"/>
            <a:ext cx="0" cy="1610065"/>
          </a:xfrm>
          <a:prstGeom prst="line">
            <a:avLst/>
          </a:prstGeom>
          <a:ln w="762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01D967C0-8AE6-AA4D-85DF-31DDF55F82C5}"/>
              </a:ext>
            </a:extLst>
          </p:cNvPr>
          <p:cNvCxnSpPr/>
          <p:nvPr/>
        </p:nvCxnSpPr>
        <p:spPr>
          <a:xfrm>
            <a:off x="3612776" y="2532964"/>
            <a:ext cx="0" cy="1610065"/>
          </a:xfrm>
          <a:prstGeom prst="line">
            <a:avLst/>
          </a:prstGeom>
          <a:ln w="7620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3FDE3187-10BC-3E44-8A3C-59A6F4641BD2}"/>
              </a:ext>
            </a:extLst>
          </p:cNvPr>
          <p:cNvCxnSpPr>
            <a:cxnSpLocks/>
          </p:cNvCxnSpPr>
          <p:nvPr/>
        </p:nvCxnSpPr>
        <p:spPr>
          <a:xfrm>
            <a:off x="1335529" y="3885518"/>
            <a:ext cx="3305089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93D12F9C-4112-B64B-8ABD-B2A8EA7BE55C}"/>
              </a:ext>
            </a:extLst>
          </p:cNvPr>
          <p:cNvCxnSpPr>
            <a:cxnSpLocks/>
          </p:cNvCxnSpPr>
          <p:nvPr/>
        </p:nvCxnSpPr>
        <p:spPr>
          <a:xfrm flipH="1">
            <a:off x="1313330" y="3659484"/>
            <a:ext cx="3362516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0D443DF-E424-6341-A84A-8FDF93FFE9AC}"/>
              </a:ext>
            </a:extLst>
          </p:cNvPr>
          <p:cNvCxnSpPr>
            <a:cxnSpLocks/>
          </p:cNvCxnSpPr>
          <p:nvPr/>
        </p:nvCxnSpPr>
        <p:spPr>
          <a:xfrm>
            <a:off x="472966" y="6621517"/>
            <a:ext cx="1330278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35B73BC4-7E40-BA42-AA03-F93D4A000398}"/>
              </a:ext>
            </a:extLst>
          </p:cNvPr>
          <p:cNvCxnSpPr>
            <a:cxnSpLocks/>
          </p:cNvCxnSpPr>
          <p:nvPr/>
        </p:nvCxnSpPr>
        <p:spPr>
          <a:xfrm>
            <a:off x="2214325" y="6616262"/>
            <a:ext cx="5479247" cy="5255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>
            <a:extLst>
              <a:ext uri="{FF2B5EF4-FFF2-40B4-BE49-F238E27FC236}">
                <a16:creationId xmlns:a16="http://schemas.microsoft.com/office/drawing/2014/main" id="{D8A6436E-A0F4-F647-BA7D-CCAE8F209BD3}"/>
              </a:ext>
            </a:extLst>
          </p:cNvPr>
          <p:cNvSpPr txBox="1"/>
          <p:nvPr/>
        </p:nvSpPr>
        <p:spPr>
          <a:xfrm>
            <a:off x="912248" y="6466647"/>
            <a:ext cx="502061" cy="30777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en-SE" sz="1400" dirty="0"/>
              <a:t>RAN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B2940D09-78CE-4740-BEE1-8865C4204C63}"/>
              </a:ext>
            </a:extLst>
          </p:cNvPr>
          <p:cNvSpPr txBox="1"/>
          <p:nvPr/>
        </p:nvSpPr>
        <p:spPr>
          <a:xfrm>
            <a:off x="4580066" y="6487822"/>
            <a:ext cx="538930" cy="30777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en-SE" sz="1400" dirty="0"/>
              <a:t>SMO</a:t>
            </a:r>
          </a:p>
        </p:txBody>
      </p: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A0C9D39B-8DFF-DD4D-A211-420D59ADCA56}"/>
              </a:ext>
            </a:extLst>
          </p:cNvPr>
          <p:cNvCxnSpPr>
            <a:cxnSpLocks/>
          </p:cNvCxnSpPr>
          <p:nvPr/>
        </p:nvCxnSpPr>
        <p:spPr>
          <a:xfrm>
            <a:off x="8336651" y="6260294"/>
            <a:ext cx="1928922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:a16="http://schemas.microsoft.com/office/drawing/2014/main" id="{29D1F4E5-7272-1A45-876D-3B5D7FF22B0E}"/>
              </a:ext>
            </a:extLst>
          </p:cNvPr>
          <p:cNvSpPr txBox="1"/>
          <p:nvPr/>
        </p:nvSpPr>
        <p:spPr>
          <a:xfrm>
            <a:off x="10828314" y="439536"/>
            <a:ext cx="744114" cy="369332"/>
          </a:xfrm>
          <a:prstGeom prst="rect">
            <a:avLst/>
          </a:prstGeom>
          <a:solidFill>
            <a:schemeClr val="accent2"/>
          </a:solidFill>
        </p:spPr>
        <p:txBody>
          <a:bodyPr wrap="none" rtlCol="0">
            <a:spAutoFit/>
          </a:bodyPr>
          <a:lstStyle/>
          <a:p>
            <a:r>
              <a:rPr lang="en-SE" dirty="0"/>
              <a:t>ORAN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1304E92B-38FE-CD45-95F1-59EAD9FD1056}"/>
              </a:ext>
            </a:extLst>
          </p:cNvPr>
          <p:cNvSpPr txBox="1"/>
          <p:nvPr/>
        </p:nvSpPr>
        <p:spPr>
          <a:xfrm>
            <a:off x="10839363" y="855022"/>
            <a:ext cx="737702" cy="369332"/>
          </a:xfrm>
          <a:prstGeom prst="rect">
            <a:avLst/>
          </a:prstGeom>
          <a:solidFill>
            <a:schemeClr val="accent4"/>
          </a:solidFill>
        </p:spPr>
        <p:txBody>
          <a:bodyPr wrap="none" rtlCol="0">
            <a:spAutoFit/>
          </a:bodyPr>
          <a:lstStyle/>
          <a:p>
            <a:r>
              <a:rPr lang="en-SE" dirty="0"/>
              <a:t>ONAP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75DDEF21-B11F-C34E-AFF0-8F661478CED7}"/>
              </a:ext>
            </a:extLst>
          </p:cNvPr>
          <p:cNvSpPr txBox="1"/>
          <p:nvPr/>
        </p:nvSpPr>
        <p:spPr>
          <a:xfrm>
            <a:off x="10839363" y="1270508"/>
            <a:ext cx="579005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SE" dirty="0"/>
              <a:t>ANY</a:t>
            </a:r>
          </a:p>
        </p:txBody>
      </p: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F811E81C-FB96-3D4C-BBAC-A380B484E092}"/>
              </a:ext>
            </a:extLst>
          </p:cNvPr>
          <p:cNvCxnSpPr>
            <a:cxnSpLocks/>
          </p:cNvCxnSpPr>
          <p:nvPr/>
        </p:nvCxnSpPr>
        <p:spPr>
          <a:xfrm>
            <a:off x="7910358" y="6637789"/>
            <a:ext cx="1689672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" name="TextBox 80">
            <a:extLst>
              <a:ext uri="{FF2B5EF4-FFF2-40B4-BE49-F238E27FC236}">
                <a16:creationId xmlns:a16="http://schemas.microsoft.com/office/drawing/2014/main" id="{6B57EEFA-E18C-0649-9A19-C93061860807}"/>
              </a:ext>
            </a:extLst>
          </p:cNvPr>
          <p:cNvSpPr txBox="1"/>
          <p:nvPr/>
        </p:nvSpPr>
        <p:spPr>
          <a:xfrm>
            <a:off x="8220732" y="6483900"/>
            <a:ext cx="1142423" cy="30777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SE" sz="1400" dirty="0"/>
              <a:t>NonRT-RIC</a:t>
            </a:r>
          </a:p>
        </p:txBody>
      </p:sp>
    </p:spTree>
    <p:extLst>
      <p:ext uri="{BB962C8B-B14F-4D97-AF65-F5344CB8AC3E}">
        <p14:creationId xmlns:p14="http://schemas.microsoft.com/office/powerpoint/2010/main" val="38884272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275274-16CE-F740-861C-EC4C7C1B35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57176"/>
            <a:ext cx="10515600" cy="1325563"/>
          </a:xfrm>
        </p:spPr>
        <p:txBody>
          <a:bodyPr/>
          <a:lstStyle/>
          <a:p>
            <a:r>
              <a:rPr lang="en-SE" dirty="0"/>
              <a:t>PM Event flow – simplied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27C5318C-5D17-5D4E-8FC3-40B69076904A}"/>
              </a:ext>
            </a:extLst>
          </p:cNvPr>
          <p:cNvGrpSpPr/>
          <p:nvPr/>
        </p:nvGrpSpPr>
        <p:grpSpPr>
          <a:xfrm>
            <a:off x="4421369" y="1593350"/>
            <a:ext cx="697627" cy="4841567"/>
            <a:chOff x="728847" y="1769440"/>
            <a:chExt cx="697627" cy="4841567"/>
          </a:xfrm>
          <a:solidFill>
            <a:srgbClr val="FFC000"/>
          </a:solidFill>
        </p:grpSpPr>
        <p:sp>
          <p:nvSpPr>
            <p:cNvPr id="4" name="Rounded Rectangle 3">
              <a:extLst>
                <a:ext uri="{FF2B5EF4-FFF2-40B4-BE49-F238E27FC236}">
                  <a16:creationId xmlns:a16="http://schemas.microsoft.com/office/drawing/2014/main" id="{A7306288-4142-D541-B3A5-EC8DF70B0745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2158D8E6-D4ED-CA45-BE8B-D3B884FAD0F0}"/>
                </a:ext>
              </a:extLst>
            </p:cNvPr>
            <p:cNvSpPr txBox="1"/>
            <p:nvPr/>
          </p:nvSpPr>
          <p:spPr>
            <a:xfrm>
              <a:off x="728847" y="1769440"/>
              <a:ext cx="697627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Datafile</a:t>
              </a:r>
              <a:br>
                <a:rPr lang="en-SE" sz="1100" dirty="0"/>
              </a:br>
              <a:r>
                <a:rPr lang="en-SE" sz="1100" dirty="0"/>
                <a:t>Collector</a:t>
              </a:r>
            </a:p>
          </p:txBody>
        </p:sp>
      </p:grpSp>
      <p:grpSp>
        <p:nvGrpSpPr>
          <p:cNvPr id="13" name="Group 12">
            <a:extLst>
              <a:ext uri="{FF2B5EF4-FFF2-40B4-BE49-F238E27FC236}">
                <a16:creationId xmlns:a16="http://schemas.microsoft.com/office/drawing/2014/main" id="{5065FA41-6824-4A4D-9258-F513986B8D27}"/>
              </a:ext>
            </a:extLst>
          </p:cNvPr>
          <p:cNvGrpSpPr/>
          <p:nvPr/>
        </p:nvGrpSpPr>
        <p:grpSpPr>
          <a:xfrm>
            <a:off x="963713" y="1609242"/>
            <a:ext cx="497252" cy="4825675"/>
            <a:chOff x="876123" y="1785332"/>
            <a:chExt cx="497252" cy="4825675"/>
          </a:xfrm>
          <a:solidFill>
            <a:schemeClr val="accent2"/>
          </a:solidFill>
        </p:grpSpPr>
        <p:sp>
          <p:nvSpPr>
            <p:cNvPr id="14" name="Rounded Rectangle 13">
              <a:extLst>
                <a:ext uri="{FF2B5EF4-FFF2-40B4-BE49-F238E27FC236}">
                  <a16:creationId xmlns:a16="http://schemas.microsoft.com/office/drawing/2014/main" id="{BABD05AC-4622-8549-9973-6CA71FA6C5E0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F9011D47-8FE5-CE43-A930-F1491785C1A3}"/>
                </a:ext>
              </a:extLst>
            </p:cNvPr>
            <p:cNvSpPr txBox="1"/>
            <p:nvPr/>
          </p:nvSpPr>
          <p:spPr>
            <a:xfrm>
              <a:off x="876123" y="1785332"/>
              <a:ext cx="497252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O-DU</a:t>
              </a:r>
              <a:br>
                <a:rPr lang="en-SE" sz="1100" dirty="0"/>
              </a:br>
              <a:r>
                <a:rPr lang="en-SE" sz="1100" dirty="0"/>
                <a:t>Sim</a:t>
              </a: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64464C61-1438-4E4E-A4A0-833CD61D1BFC}"/>
              </a:ext>
            </a:extLst>
          </p:cNvPr>
          <p:cNvGrpSpPr/>
          <p:nvPr/>
        </p:nvGrpSpPr>
        <p:grpSpPr>
          <a:xfrm>
            <a:off x="5437260" y="1636600"/>
            <a:ext cx="920445" cy="4798317"/>
            <a:chOff x="667154" y="1812690"/>
            <a:chExt cx="920445" cy="4798317"/>
          </a:xfrm>
        </p:grpSpPr>
        <p:sp>
          <p:nvSpPr>
            <p:cNvPr id="17" name="Rounded Rectangle 16">
              <a:extLst>
                <a:ext uri="{FF2B5EF4-FFF2-40B4-BE49-F238E27FC236}">
                  <a16:creationId xmlns:a16="http://schemas.microsoft.com/office/drawing/2014/main" id="{D7132FB1-7145-2C40-88BE-E47E554CEA47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solidFill>
              <a:schemeClr val="accent4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B33B05ED-9423-A14C-8BBB-05AB5F2C53D1}"/>
                </a:ext>
              </a:extLst>
            </p:cNvPr>
            <p:cNvSpPr txBox="1"/>
            <p:nvPr/>
          </p:nvSpPr>
          <p:spPr>
            <a:xfrm>
              <a:off x="667154" y="1812690"/>
              <a:ext cx="920445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Datarouter</a:t>
              </a:r>
              <a:br>
                <a:rPr lang="en-SE" sz="1100" dirty="0"/>
              </a:br>
              <a:r>
                <a:rPr lang="en-SE" sz="1100" dirty="0"/>
                <a:t>(node&amp;prov)</a:t>
              </a:r>
            </a:p>
          </p:txBody>
        </p:sp>
      </p:grpSp>
      <p:grpSp>
        <p:nvGrpSpPr>
          <p:cNvPr id="19" name="Group 18">
            <a:extLst>
              <a:ext uri="{FF2B5EF4-FFF2-40B4-BE49-F238E27FC236}">
                <a16:creationId xmlns:a16="http://schemas.microsoft.com/office/drawing/2014/main" id="{28785EA4-4B44-7443-A172-08EF93A34401}"/>
              </a:ext>
            </a:extLst>
          </p:cNvPr>
          <p:cNvGrpSpPr/>
          <p:nvPr/>
        </p:nvGrpSpPr>
        <p:grpSpPr>
          <a:xfrm>
            <a:off x="3295003" y="1650786"/>
            <a:ext cx="688009" cy="4784131"/>
            <a:chOff x="754326" y="1835779"/>
            <a:chExt cx="688009" cy="4784131"/>
          </a:xfrm>
        </p:grpSpPr>
        <p:sp>
          <p:nvSpPr>
            <p:cNvPr id="20" name="Rounded Rectangle 19">
              <a:extLst>
                <a:ext uri="{FF2B5EF4-FFF2-40B4-BE49-F238E27FC236}">
                  <a16:creationId xmlns:a16="http://schemas.microsoft.com/office/drawing/2014/main" id="{E9CDE737-ACB6-284A-8B9F-AF8DA2D70C0F}"/>
                </a:ext>
              </a:extLst>
            </p:cNvPr>
            <p:cNvSpPr/>
            <p:nvPr/>
          </p:nvSpPr>
          <p:spPr>
            <a:xfrm>
              <a:off x="931587" y="2237097"/>
              <a:ext cx="262759" cy="4382813"/>
            </a:xfrm>
            <a:prstGeom prst="roundRect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AAA616A7-5FEF-AE4A-B0A5-A86300E4F26D}"/>
                </a:ext>
              </a:extLst>
            </p:cNvPr>
            <p:cNvSpPr txBox="1"/>
            <p:nvPr/>
          </p:nvSpPr>
          <p:spPr>
            <a:xfrm>
              <a:off x="754326" y="1835779"/>
              <a:ext cx="688009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Message</a:t>
              </a:r>
              <a:br>
                <a:rPr lang="en-SE" sz="1100" dirty="0"/>
              </a:br>
              <a:r>
                <a:rPr lang="en-SE" sz="1100" dirty="0"/>
                <a:t>Router</a:t>
              </a:r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68A140AF-1839-494C-AC76-28022ACCE856}"/>
              </a:ext>
            </a:extLst>
          </p:cNvPr>
          <p:cNvGrpSpPr/>
          <p:nvPr/>
        </p:nvGrpSpPr>
        <p:grpSpPr>
          <a:xfrm>
            <a:off x="6737946" y="1659689"/>
            <a:ext cx="639919" cy="4775228"/>
            <a:chOff x="754326" y="1835779"/>
            <a:chExt cx="639919" cy="4775228"/>
          </a:xfrm>
          <a:solidFill>
            <a:schemeClr val="accent4"/>
          </a:solidFill>
        </p:grpSpPr>
        <p:sp>
          <p:nvSpPr>
            <p:cNvPr id="23" name="Rounded Rectangle 22">
              <a:extLst>
                <a:ext uri="{FF2B5EF4-FFF2-40B4-BE49-F238E27FC236}">
                  <a16:creationId xmlns:a16="http://schemas.microsoft.com/office/drawing/2014/main" id="{703DECCF-23DA-4643-9861-AEE7650FB1B3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9DFA1E42-71E0-D54C-A744-B8EA8D7E3BC1}"/>
                </a:ext>
              </a:extLst>
            </p:cNvPr>
            <p:cNvSpPr txBox="1"/>
            <p:nvPr/>
          </p:nvSpPr>
          <p:spPr>
            <a:xfrm>
              <a:off x="754326" y="1835779"/>
              <a:ext cx="639919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PM</a:t>
              </a:r>
              <a:br>
                <a:rPr lang="en-SE" sz="1100" dirty="0"/>
              </a:br>
              <a:r>
                <a:rPr lang="en-SE" sz="1100" dirty="0"/>
                <a:t>Mapper</a:t>
              </a: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484B4744-AAE8-7F4E-9019-03E9D4B28384}"/>
              </a:ext>
            </a:extLst>
          </p:cNvPr>
          <p:cNvGrpSpPr/>
          <p:nvPr/>
        </p:nvGrpSpPr>
        <p:grpSpPr>
          <a:xfrm>
            <a:off x="7845331" y="1451940"/>
            <a:ext cx="772969" cy="4982977"/>
            <a:chOff x="738391" y="1628030"/>
            <a:chExt cx="772969" cy="4982977"/>
          </a:xfrm>
        </p:grpSpPr>
        <p:sp>
          <p:nvSpPr>
            <p:cNvPr id="26" name="Rounded Rectangle 25">
              <a:extLst>
                <a:ext uri="{FF2B5EF4-FFF2-40B4-BE49-F238E27FC236}">
                  <a16:creationId xmlns:a16="http://schemas.microsoft.com/office/drawing/2014/main" id="{98DA581C-2978-044F-A42A-CACBDDB090C3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13757158-CF07-0146-9052-83934A241651}"/>
                </a:ext>
              </a:extLst>
            </p:cNvPr>
            <p:cNvSpPr txBox="1"/>
            <p:nvPr/>
          </p:nvSpPr>
          <p:spPr>
            <a:xfrm>
              <a:off x="738391" y="1628030"/>
              <a:ext cx="772969" cy="60016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Dmaap</a:t>
              </a:r>
              <a:br>
                <a:rPr lang="en-SE" sz="1100" dirty="0"/>
              </a:br>
              <a:r>
                <a:rPr lang="en-SE" sz="1100" dirty="0"/>
                <a:t>Mediator/</a:t>
              </a:r>
              <a:br>
                <a:rPr lang="en-SE" sz="1100" dirty="0"/>
              </a:br>
              <a:r>
                <a:rPr lang="en-SE" sz="1100" dirty="0"/>
                <a:t>Adaptor</a:t>
              </a:r>
            </a:p>
          </p:txBody>
        </p:sp>
      </p:grpSp>
      <p:grpSp>
        <p:nvGrpSpPr>
          <p:cNvPr id="28" name="Group 27">
            <a:extLst>
              <a:ext uri="{FF2B5EF4-FFF2-40B4-BE49-F238E27FC236}">
                <a16:creationId xmlns:a16="http://schemas.microsoft.com/office/drawing/2014/main" id="{6543DA28-48A3-004C-B4ED-46CA76C8263E}"/>
              </a:ext>
            </a:extLst>
          </p:cNvPr>
          <p:cNvGrpSpPr/>
          <p:nvPr/>
        </p:nvGrpSpPr>
        <p:grpSpPr>
          <a:xfrm>
            <a:off x="2057844" y="1621217"/>
            <a:ext cx="697627" cy="4813700"/>
            <a:chOff x="746283" y="1797307"/>
            <a:chExt cx="697627" cy="4813700"/>
          </a:xfrm>
          <a:solidFill>
            <a:schemeClr val="accent2"/>
          </a:solidFill>
        </p:grpSpPr>
        <p:sp>
          <p:nvSpPr>
            <p:cNvPr id="29" name="Rounded Rectangle 28">
              <a:extLst>
                <a:ext uri="{FF2B5EF4-FFF2-40B4-BE49-F238E27FC236}">
                  <a16:creationId xmlns:a16="http://schemas.microsoft.com/office/drawing/2014/main" id="{14F5E15E-0948-EB49-8645-1A0A3C6960FE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4325D8D6-3F52-3D4E-B87E-EF651C9F269F}"/>
                </a:ext>
              </a:extLst>
            </p:cNvPr>
            <p:cNvSpPr txBox="1"/>
            <p:nvPr/>
          </p:nvSpPr>
          <p:spPr>
            <a:xfrm>
              <a:off x="746283" y="1797307"/>
              <a:ext cx="697627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VES</a:t>
              </a:r>
              <a:br>
                <a:rPr lang="en-SE" sz="1100" dirty="0"/>
              </a:br>
              <a:r>
                <a:rPr lang="en-SE" sz="1100" dirty="0"/>
                <a:t>Collector</a:t>
              </a:r>
            </a:p>
          </p:txBody>
        </p:sp>
      </p:grpSp>
      <p:grpSp>
        <p:nvGrpSpPr>
          <p:cNvPr id="31" name="Group 30">
            <a:extLst>
              <a:ext uri="{FF2B5EF4-FFF2-40B4-BE49-F238E27FC236}">
                <a16:creationId xmlns:a16="http://schemas.microsoft.com/office/drawing/2014/main" id="{59664FEB-10FA-F748-B45C-58F2E60881E0}"/>
              </a:ext>
            </a:extLst>
          </p:cNvPr>
          <p:cNvGrpSpPr/>
          <p:nvPr/>
        </p:nvGrpSpPr>
        <p:grpSpPr>
          <a:xfrm>
            <a:off x="10156214" y="1605828"/>
            <a:ext cx="535724" cy="4829089"/>
            <a:chOff x="830469" y="1781918"/>
            <a:chExt cx="535724" cy="4829089"/>
          </a:xfrm>
          <a:solidFill>
            <a:srgbClr val="FFC000"/>
          </a:solidFill>
        </p:grpSpPr>
        <p:sp>
          <p:nvSpPr>
            <p:cNvPr id="32" name="Rounded Rectangle 31">
              <a:extLst>
                <a:ext uri="{FF2B5EF4-FFF2-40B4-BE49-F238E27FC236}">
                  <a16:creationId xmlns:a16="http://schemas.microsoft.com/office/drawing/2014/main" id="{B1F7583D-AF36-FE41-945E-2ADFDB697F4E}"/>
                </a:ext>
              </a:extLst>
            </p:cNvPr>
            <p:cNvSpPr/>
            <p:nvPr/>
          </p:nvSpPr>
          <p:spPr>
            <a:xfrm>
              <a:off x="966952" y="2228194"/>
              <a:ext cx="262759" cy="4382813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6BDA24D7-D206-8A4F-9429-2CEE0120149B}"/>
                </a:ext>
              </a:extLst>
            </p:cNvPr>
            <p:cNvSpPr txBox="1"/>
            <p:nvPr/>
          </p:nvSpPr>
          <p:spPr>
            <a:xfrm>
              <a:off x="830469" y="1781918"/>
              <a:ext cx="535724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rApp1</a:t>
              </a:r>
              <a:br>
                <a:rPr lang="en-SE" sz="1100" dirty="0"/>
              </a:br>
              <a:r>
                <a:rPr lang="en-SE" sz="1100" dirty="0"/>
                <a:t>rApp2</a:t>
              </a:r>
            </a:p>
          </p:txBody>
        </p:sp>
      </p:grpSp>
      <p:sp>
        <p:nvSpPr>
          <p:cNvPr id="54" name="TextBox 53">
            <a:extLst>
              <a:ext uri="{FF2B5EF4-FFF2-40B4-BE49-F238E27FC236}">
                <a16:creationId xmlns:a16="http://schemas.microsoft.com/office/drawing/2014/main" id="{1D4E3B59-E18E-7441-A3FE-3A650B07CC2A}"/>
              </a:ext>
            </a:extLst>
          </p:cNvPr>
          <p:cNvSpPr txBox="1"/>
          <p:nvPr/>
        </p:nvSpPr>
        <p:spPr>
          <a:xfrm>
            <a:off x="8361497" y="5036628"/>
            <a:ext cx="8706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REST call:</a:t>
            </a:r>
            <a:br>
              <a:rPr lang="en-SE" sz="1200" dirty="0"/>
            </a:br>
            <a:r>
              <a:rPr lang="en-SE" sz="1200" dirty="0"/>
              <a:t>(PM Event)</a:t>
            </a:r>
          </a:p>
        </p:txBody>
      </p:sp>
      <p:cxnSp>
        <p:nvCxnSpPr>
          <p:cNvPr id="55" name="Straight Arrow Connector 54">
            <a:extLst>
              <a:ext uri="{FF2B5EF4-FFF2-40B4-BE49-F238E27FC236}">
                <a16:creationId xmlns:a16="http://schemas.microsoft.com/office/drawing/2014/main" id="{AD174379-78CC-2C43-A449-B85CF5EDE3DD}"/>
              </a:ext>
            </a:extLst>
          </p:cNvPr>
          <p:cNvCxnSpPr/>
          <p:nvPr/>
        </p:nvCxnSpPr>
        <p:spPr>
          <a:xfrm>
            <a:off x="1335529" y="3926691"/>
            <a:ext cx="935431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431F5715-1B58-CF45-8071-C8528E6E6682}"/>
              </a:ext>
            </a:extLst>
          </p:cNvPr>
          <p:cNvSpPr txBox="1"/>
          <p:nvPr/>
        </p:nvSpPr>
        <p:spPr>
          <a:xfrm>
            <a:off x="1417247" y="3473924"/>
            <a:ext cx="8706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VES Event</a:t>
            </a:r>
            <a:br>
              <a:rPr lang="en-SE" sz="1200" dirty="0"/>
            </a:br>
            <a:r>
              <a:rPr lang="en-SE" sz="1200" dirty="0"/>
              <a:t>(PM Event)</a:t>
            </a: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9AB9EB21-5953-2049-BF8D-7CDA64CFA00A}"/>
              </a:ext>
            </a:extLst>
          </p:cNvPr>
          <p:cNvCxnSpPr/>
          <p:nvPr/>
        </p:nvCxnSpPr>
        <p:spPr>
          <a:xfrm>
            <a:off x="2546888" y="4062344"/>
            <a:ext cx="935431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9EADD2CF-176B-034A-A622-08703D3698B4}"/>
              </a:ext>
            </a:extLst>
          </p:cNvPr>
          <p:cNvSpPr txBox="1"/>
          <p:nvPr/>
        </p:nvSpPr>
        <p:spPr>
          <a:xfrm>
            <a:off x="2628606" y="3609577"/>
            <a:ext cx="8706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VES Event</a:t>
            </a:r>
            <a:br>
              <a:rPr lang="en-SE" sz="1200" dirty="0"/>
            </a:br>
            <a:r>
              <a:rPr lang="en-SE" sz="1200" dirty="0"/>
              <a:t>(PM Event)</a:t>
            </a:r>
          </a:p>
        </p:txBody>
      </p:sp>
      <p:cxnSp>
        <p:nvCxnSpPr>
          <p:cNvPr id="68" name="Straight Arrow Connector 67">
            <a:extLst>
              <a:ext uri="{FF2B5EF4-FFF2-40B4-BE49-F238E27FC236}">
                <a16:creationId xmlns:a16="http://schemas.microsoft.com/office/drawing/2014/main" id="{FF098FDB-C3E9-8C46-A1C8-C75AB625DB50}"/>
              </a:ext>
            </a:extLst>
          </p:cNvPr>
          <p:cNvCxnSpPr>
            <a:cxnSpLocks/>
          </p:cNvCxnSpPr>
          <p:nvPr/>
        </p:nvCxnSpPr>
        <p:spPr>
          <a:xfrm>
            <a:off x="3760479" y="5291903"/>
            <a:ext cx="4313413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>
            <a:extLst>
              <a:ext uri="{FF2B5EF4-FFF2-40B4-BE49-F238E27FC236}">
                <a16:creationId xmlns:a16="http://schemas.microsoft.com/office/drawing/2014/main" id="{27AE5916-FC57-3C48-A1BF-7A9729917CEF}"/>
              </a:ext>
            </a:extLst>
          </p:cNvPr>
          <p:cNvCxnSpPr>
            <a:cxnSpLocks/>
          </p:cNvCxnSpPr>
          <p:nvPr/>
        </p:nvCxnSpPr>
        <p:spPr>
          <a:xfrm flipH="1">
            <a:off x="3738280" y="5187003"/>
            <a:ext cx="4335612" cy="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>
            <a:extLst>
              <a:ext uri="{FF2B5EF4-FFF2-40B4-BE49-F238E27FC236}">
                <a16:creationId xmlns:a16="http://schemas.microsoft.com/office/drawing/2014/main" id="{50B5BC3D-1E5B-EE4D-B84E-AA5B0537C3A5}"/>
              </a:ext>
            </a:extLst>
          </p:cNvPr>
          <p:cNvSpPr txBox="1"/>
          <p:nvPr/>
        </p:nvSpPr>
        <p:spPr>
          <a:xfrm>
            <a:off x="3726886" y="4518292"/>
            <a:ext cx="870688" cy="646331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SE" sz="1200" dirty="0"/>
              <a:t>VES Event</a:t>
            </a:r>
            <a:br>
              <a:rPr lang="en-SE" sz="1200" dirty="0"/>
            </a:br>
            <a:r>
              <a:rPr lang="en-SE" sz="1200" dirty="0"/>
              <a:t>(PM Event)</a:t>
            </a:r>
            <a:br>
              <a:rPr lang="en-SE" sz="1200" dirty="0"/>
            </a:br>
            <a:r>
              <a:rPr lang="en-SE" sz="1200" dirty="0"/>
              <a:t>(poll)</a:t>
            </a:r>
          </a:p>
        </p:txBody>
      </p:sp>
      <p:grpSp>
        <p:nvGrpSpPr>
          <p:cNvPr id="77" name="Group 76">
            <a:extLst>
              <a:ext uri="{FF2B5EF4-FFF2-40B4-BE49-F238E27FC236}">
                <a16:creationId xmlns:a16="http://schemas.microsoft.com/office/drawing/2014/main" id="{1821FF62-6F1D-5647-99FB-FE8B1815353E}"/>
              </a:ext>
            </a:extLst>
          </p:cNvPr>
          <p:cNvGrpSpPr/>
          <p:nvPr/>
        </p:nvGrpSpPr>
        <p:grpSpPr>
          <a:xfrm>
            <a:off x="9240636" y="1701989"/>
            <a:ext cx="359394" cy="4720710"/>
            <a:chOff x="918634" y="1890378"/>
            <a:chExt cx="359394" cy="4720710"/>
          </a:xfrm>
          <a:solidFill>
            <a:srgbClr val="FFC000"/>
          </a:solidFill>
        </p:grpSpPr>
        <p:sp>
          <p:nvSpPr>
            <p:cNvPr id="78" name="Rounded Rectangle 77">
              <a:extLst>
                <a:ext uri="{FF2B5EF4-FFF2-40B4-BE49-F238E27FC236}">
                  <a16:creationId xmlns:a16="http://schemas.microsoft.com/office/drawing/2014/main" id="{0791F3C5-B348-7146-B931-2B84FC26BFC1}"/>
                </a:ext>
              </a:extLst>
            </p:cNvPr>
            <p:cNvSpPr/>
            <p:nvPr/>
          </p:nvSpPr>
          <p:spPr>
            <a:xfrm>
              <a:off x="923512" y="2228275"/>
              <a:ext cx="262759" cy="4382813"/>
            </a:xfrm>
            <a:prstGeom prst="roundRect">
              <a:avLst/>
            </a:prstGeom>
            <a:solidFill>
              <a:schemeClr val="accent2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SE"/>
            </a:p>
          </p:txBody>
        </p:sp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29C22BEE-FDE5-FF47-B1C0-D2876C4B2F26}"/>
                </a:ext>
              </a:extLst>
            </p:cNvPr>
            <p:cNvSpPr txBox="1"/>
            <p:nvPr/>
          </p:nvSpPr>
          <p:spPr>
            <a:xfrm>
              <a:off x="918634" y="1890378"/>
              <a:ext cx="35939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SE" sz="1100" dirty="0"/>
                <a:t>ICS</a:t>
              </a:r>
            </a:p>
          </p:txBody>
        </p:sp>
      </p:grpSp>
      <p:cxnSp>
        <p:nvCxnSpPr>
          <p:cNvPr id="80" name="Straight Arrow Connector 79">
            <a:extLst>
              <a:ext uri="{FF2B5EF4-FFF2-40B4-BE49-F238E27FC236}">
                <a16:creationId xmlns:a16="http://schemas.microsoft.com/office/drawing/2014/main" id="{147FBDC6-9CC4-574A-881C-B29AA29A4FF4}"/>
              </a:ext>
            </a:extLst>
          </p:cNvPr>
          <p:cNvCxnSpPr>
            <a:cxnSpLocks/>
          </p:cNvCxnSpPr>
          <p:nvPr/>
        </p:nvCxnSpPr>
        <p:spPr>
          <a:xfrm flipH="1" flipV="1">
            <a:off x="8351704" y="3271521"/>
            <a:ext cx="880481" cy="7515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>
            <a:extLst>
              <a:ext uri="{FF2B5EF4-FFF2-40B4-BE49-F238E27FC236}">
                <a16:creationId xmlns:a16="http://schemas.microsoft.com/office/drawing/2014/main" id="{713C8551-DD0D-2941-99B3-AC53E90D3629}"/>
              </a:ext>
            </a:extLst>
          </p:cNvPr>
          <p:cNvCxnSpPr>
            <a:cxnSpLocks/>
          </p:cNvCxnSpPr>
          <p:nvPr/>
        </p:nvCxnSpPr>
        <p:spPr>
          <a:xfrm flipH="1">
            <a:off x="9508273" y="2591891"/>
            <a:ext cx="769133" cy="0"/>
          </a:xfrm>
          <a:prstGeom prst="straightConnector1">
            <a:avLst/>
          </a:prstGeom>
          <a:ln w="38100">
            <a:prstDash val="soli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TextBox 83">
            <a:extLst>
              <a:ext uri="{FF2B5EF4-FFF2-40B4-BE49-F238E27FC236}">
                <a16:creationId xmlns:a16="http://schemas.microsoft.com/office/drawing/2014/main" id="{190909CC-783B-A342-831E-13E6CC914A7A}"/>
              </a:ext>
            </a:extLst>
          </p:cNvPr>
          <p:cNvSpPr txBox="1"/>
          <p:nvPr/>
        </p:nvSpPr>
        <p:spPr>
          <a:xfrm>
            <a:off x="9492063" y="1945560"/>
            <a:ext cx="78534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Order</a:t>
            </a:r>
            <a:br>
              <a:rPr lang="en-SE" sz="1200" dirty="0"/>
            </a:br>
            <a:r>
              <a:rPr lang="en-SE" sz="1200" dirty="0"/>
              <a:t>pm-event</a:t>
            </a:r>
            <a:br>
              <a:rPr lang="en-SE" sz="1200" dirty="0"/>
            </a:br>
            <a:r>
              <a:rPr lang="en-SE" sz="1200" dirty="0"/>
              <a:t>job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DC5B9AD4-BC5B-E84E-8C5E-CCA9E8B02ECA}"/>
              </a:ext>
            </a:extLst>
          </p:cNvPr>
          <p:cNvSpPr txBox="1"/>
          <p:nvPr/>
        </p:nvSpPr>
        <p:spPr>
          <a:xfrm>
            <a:off x="8460631" y="2619785"/>
            <a:ext cx="78534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SE" sz="1200" dirty="0"/>
              <a:t>Create</a:t>
            </a:r>
            <a:br>
              <a:rPr lang="en-SE" sz="1200" dirty="0"/>
            </a:br>
            <a:r>
              <a:rPr lang="en-SE" sz="1200" dirty="0"/>
              <a:t>pm-event</a:t>
            </a:r>
            <a:br>
              <a:rPr lang="en-SE" sz="1200" dirty="0"/>
            </a:br>
            <a:r>
              <a:rPr lang="en-SE" sz="1200" dirty="0"/>
              <a:t>job</a:t>
            </a:r>
          </a:p>
        </p:txBody>
      </p:sp>
      <p:cxnSp>
        <p:nvCxnSpPr>
          <p:cNvPr id="57" name="Straight Connector 56">
            <a:extLst>
              <a:ext uri="{FF2B5EF4-FFF2-40B4-BE49-F238E27FC236}">
                <a16:creationId xmlns:a16="http://schemas.microsoft.com/office/drawing/2014/main" id="{308213DA-E5B9-D646-BA14-B87439592C37}"/>
              </a:ext>
            </a:extLst>
          </p:cNvPr>
          <p:cNvCxnSpPr/>
          <p:nvPr/>
        </p:nvCxnSpPr>
        <p:spPr>
          <a:xfrm>
            <a:off x="3612776" y="3888228"/>
            <a:ext cx="0" cy="1610065"/>
          </a:xfrm>
          <a:prstGeom prst="line">
            <a:avLst/>
          </a:prstGeom>
          <a:ln w="76200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40E594C2-D11C-8641-97D6-E664BFCCEA43}"/>
              </a:ext>
            </a:extLst>
          </p:cNvPr>
          <p:cNvCxnSpPr>
            <a:cxnSpLocks/>
          </p:cNvCxnSpPr>
          <p:nvPr/>
        </p:nvCxnSpPr>
        <p:spPr>
          <a:xfrm>
            <a:off x="472966" y="6621517"/>
            <a:ext cx="1330278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6A33548C-1759-F840-936B-6404DBA5D74D}"/>
              </a:ext>
            </a:extLst>
          </p:cNvPr>
          <p:cNvCxnSpPr>
            <a:cxnSpLocks/>
          </p:cNvCxnSpPr>
          <p:nvPr/>
        </p:nvCxnSpPr>
        <p:spPr>
          <a:xfrm>
            <a:off x="2214325" y="6616262"/>
            <a:ext cx="5321592" cy="5255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A1EB8CB1-FE5B-1948-B3D6-FC150A879B48}"/>
              </a:ext>
            </a:extLst>
          </p:cNvPr>
          <p:cNvSpPr txBox="1"/>
          <p:nvPr/>
        </p:nvSpPr>
        <p:spPr>
          <a:xfrm>
            <a:off x="912248" y="6466647"/>
            <a:ext cx="502061" cy="30777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en-SE" sz="1400" dirty="0"/>
              <a:t>RAN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2E7CC3D-64F2-B742-8B76-C629D7F59BE2}"/>
              </a:ext>
            </a:extLst>
          </p:cNvPr>
          <p:cNvSpPr txBox="1"/>
          <p:nvPr/>
        </p:nvSpPr>
        <p:spPr>
          <a:xfrm>
            <a:off x="4580066" y="6466647"/>
            <a:ext cx="538930" cy="30777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none" rtlCol="0">
            <a:spAutoFit/>
          </a:bodyPr>
          <a:lstStyle/>
          <a:p>
            <a:r>
              <a:rPr lang="en-SE" sz="1400" dirty="0"/>
              <a:t>SMO</a:t>
            </a:r>
          </a:p>
        </p:txBody>
      </p: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A0C9D39B-8DFF-DD4D-A211-420D59ADCA56}"/>
              </a:ext>
            </a:extLst>
          </p:cNvPr>
          <p:cNvCxnSpPr>
            <a:cxnSpLocks/>
          </p:cNvCxnSpPr>
          <p:nvPr/>
        </p:nvCxnSpPr>
        <p:spPr>
          <a:xfrm>
            <a:off x="8336651" y="5498293"/>
            <a:ext cx="1940755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TextBox 57">
            <a:extLst>
              <a:ext uri="{FF2B5EF4-FFF2-40B4-BE49-F238E27FC236}">
                <a16:creationId xmlns:a16="http://schemas.microsoft.com/office/drawing/2014/main" id="{7E386CDF-4862-D449-81A7-4F1309EF9D03}"/>
              </a:ext>
            </a:extLst>
          </p:cNvPr>
          <p:cNvSpPr txBox="1"/>
          <p:nvPr/>
        </p:nvSpPr>
        <p:spPr>
          <a:xfrm>
            <a:off x="10828314" y="439536"/>
            <a:ext cx="744114" cy="369332"/>
          </a:xfrm>
          <a:prstGeom prst="rect">
            <a:avLst/>
          </a:prstGeom>
          <a:solidFill>
            <a:schemeClr val="accent2"/>
          </a:solidFill>
        </p:spPr>
        <p:txBody>
          <a:bodyPr wrap="none" rtlCol="0">
            <a:spAutoFit/>
          </a:bodyPr>
          <a:lstStyle/>
          <a:p>
            <a:r>
              <a:rPr lang="en-SE" dirty="0"/>
              <a:t>ORAN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E34E285B-ADEB-BD4F-80E4-48EA61A0FFBF}"/>
              </a:ext>
            </a:extLst>
          </p:cNvPr>
          <p:cNvSpPr txBox="1"/>
          <p:nvPr/>
        </p:nvSpPr>
        <p:spPr>
          <a:xfrm>
            <a:off x="10839363" y="855022"/>
            <a:ext cx="737702" cy="369332"/>
          </a:xfrm>
          <a:prstGeom prst="rect">
            <a:avLst/>
          </a:prstGeom>
          <a:solidFill>
            <a:schemeClr val="accent4"/>
          </a:solidFill>
        </p:spPr>
        <p:txBody>
          <a:bodyPr wrap="none" rtlCol="0">
            <a:spAutoFit/>
          </a:bodyPr>
          <a:lstStyle/>
          <a:p>
            <a:r>
              <a:rPr lang="en-SE" dirty="0"/>
              <a:t>ONAP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B75F5E32-548D-494D-81A3-2CF7F0B1B6B9}"/>
              </a:ext>
            </a:extLst>
          </p:cNvPr>
          <p:cNvSpPr txBox="1"/>
          <p:nvPr/>
        </p:nvSpPr>
        <p:spPr>
          <a:xfrm>
            <a:off x="10839363" y="1270508"/>
            <a:ext cx="579005" cy="36933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</p:spPr>
        <p:txBody>
          <a:bodyPr wrap="none" rtlCol="0">
            <a:spAutoFit/>
          </a:bodyPr>
          <a:lstStyle/>
          <a:p>
            <a:r>
              <a:rPr lang="en-SE" dirty="0"/>
              <a:t>ANY</a:t>
            </a:r>
          </a:p>
        </p:txBody>
      </p: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F87542C5-70F8-F249-BD6E-5F6CB0DBA299}"/>
              </a:ext>
            </a:extLst>
          </p:cNvPr>
          <p:cNvCxnSpPr>
            <a:cxnSpLocks/>
          </p:cNvCxnSpPr>
          <p:nvPr/>
        </p:nvCxnSpPr>
        <p:spPr>
          <a:xfrm>
            <a:off x="7910358" y="6637789"/>
            <a:ext cx="1689672" cy="0"/>
          </a:xfrm>
          <a:prstGeom prst="line">
            <a:avLst/>
          </a:prstGeom>
          <a:ln w="762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TextBox 63">
            <a:extLst>
              <a:ext uri="{FF2B5EF4-FFF2-40B4-BE49-F238E27FC236}">
                <a16:creationId xmlns:a16="http://schemas.microsoft.com/office/drawing/2014/main" id="{EC620320-4E16-2D4B-BE9C-E49AD149DD67}"/>
              </a:ext>
            </a:extLst>
          </p:cNvPr>
          <p:cNvSpPr txBox="1"/>
          <p:nvPr/>
        </p:nvSpPr>
        <p:spPr>
          <a:xfrm>
            <a:off x="8220732" y="6483900"/>
            <a:ext cx="1142423" cy="307777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txBody>
          <a:bodyPr wrap="square" rtlCol="0">
            <a:spAutoFit/>
          </a:bodyPr>
          <a:lstStyle/>
          <a:p>
            <a:r>
              <a:rPr lang="en-SE" sz="1400" dirty="0"/>
              <a:t>NonRT-RIC</a:t>
            </a:r>
          </a:p>
        </p:txBody>
      </p:sp>
    </p:spTree>
    <p:extLst>
      <p:ext uri="{BB962C8B-B14F-4D97-AF65-F5344CB8AC3E}">
        <p14:creationId xmlns:p14="http://schemas.microsoft.com/office/powerpoint/2010/main" val="889684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4261</TotalTime>
  <Words>195</Words>
  <Application>Microsoft Macintosh PowerPoint</Application>
  <PresentationFormat>Widescreen</PresentationFormat>
  <Paragraphs>50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PNF/VNF PM data and event to rApp consumer</vt:lpstr>
      <vt:lpstr>PM Data (ROP-files) flow – simplied</vt:lpstr>
      <vt:lpstr>PM Event flow – simplied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PNF/VNF FileReady to filtered PM to consumer</dc:title>
  <dc:creator>Björn Magnusson</dc:creator>
  <cp:lastModifiedBy>Björn Magnusson</cp:lastModifiedBy>
  <cp:revision>4</cp:revision>
  <dcterms:created xsi:type="dcterms:W3CDTF">2022-03-24T15:46:39Z</dcterms:created>
  <dcterms:modified xsi:type="dcterms:W3CDTF">2022-04-05T09:37:12Z</dcterms:modified>
</cp:coreProperties>
</file>

<file path=docProps/thumbnail.jpeg>
</file>