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DE10FF-A009-F244-A8A6-34243984CD7C}" v="17" dt="2022-04-01T07:45:07.9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0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11B8F-E9B0-CC4E-9C1F-CB975C4455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F02484-627F-2F4C-8927-9471D813D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D83D1-2A73-7B4B-8078-C6BEDFF8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57224-900F-3E4A-AF1B-48E59136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11A12-557E-6543-8937-585F6F0C6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338504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2FB75-5BE2-F444-8FAB-778847FA0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7AA53-F9DF-7941-94FB-9B6FEA7088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E2905-D557-5746-A8AC-CE1344AD4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3589F-4B2B-E145-A8BE-7F9969312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5D8ED-3C73-5A44-97AB-F24CFCA8D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82163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A195F8-3D6D-6E40-84CB-D65AE01F63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E43071-CFA7-F249-A2EC-012BD2292F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EA08B-D735-DB4E-A9E9-E14FFA898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95F2D-9FF7-0743-84A6-6E46B9B5C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47552-39B4-4041-9D48-AE779671A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80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4074E-E165-1540-856B-36B7F087A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17773-9142-7A41-B823-74D8E28DE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01DAA-288A-9842-810E-20D0D2EB9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AA3D8-ACFC-DB48-A2A4-692791D0A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D9D42-425C-C44D-BDC9-6313320C5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617215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57E2A-6E72-FB40-B6AB-CF4D532D8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8868AA-2274-9945-A74D-91FF0842D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D19B4-02C5-604A-BB7F-DCFCE67A2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B6D43-4B42-F040-A735-61B23898C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41A98-5E52-6A45-8724-00B643E4F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58938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DD8CE-6FA6-D240-A65B-C8A1DB432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FB11D-4881-514D-9C6B-688DA9C904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66C755-6171-A047-8948-6B29D4A5EF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5F15EA-581B-794E-A7DD-F513217FF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2A49AC-A900-5E4D-87B2-225281F85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52542-250F-A741-916C-A79D405F1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9665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5806E-8408-474E-BDA0-777AA24E8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A44C12-B713-5148-BB02-5ED1393B79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C8F59E-3E16-AA43-840F-467A251B88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11D8F1-EFF6-804C-BBA8-644B16C38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056746-9891-264C-AB07-1C139AAC53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00990B-554D-7943-BBC9-35F740A28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F91C06-335D-CA41-B526-48FAB1B6C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6E567A-3CAD-C648-B47D-D251B9583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640816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B6E8A-AE1D-D447-BD79-B8353013D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F68A05-6BB5-BC4B-8F84-8DFB9EBA9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27F364-10A1-484D-9837-C8BF899D7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A9A7A7-2341-5C45-BAA1-91B18CB9D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535650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12513D-2B3B-1043-A792-62D4D1859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7221FC-CE96-ED49-801B-2EA5350F7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322D44-6FDE-094B-A929-521049BA4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563058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999D7-963A-174A-9DAE-93BBFA731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E1FDD-EE2A-F64B-9B05-F6F028BCC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ACC9C2-993C-1C45-A3E0-5B83707B66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1582C3-D132-3B43-93F1-A3321315E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85D33C-8107-8F4E-804E-C10768F5A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1798D3-E85E-1348-A475-F00061051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77930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AD709-9ACC-6941-BEE2-0743CCE0E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DCFC2C-F044-DA48-A095-65D17BE167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891474-390C-4D4C-9997-C81DA34A05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85B60-4115-F644-9A24-8DC2C93A2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F21E85-92FB-4445-89FF-721C90077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25A60E-AB3D-BB42-B769-D7DB7E2CE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889212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31F2D-5BA2-D446-B99C-1F82E21D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D72419-E267-A64E-92DB-914A494BEE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73BEA-B449-3B4A-9E54-EC6A55BD0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6C9BF-3B07-554D-8C60-82E26A8AF93A}" type="datetimeFigureOut">
              <a:rPr lang="en-SE" smtClean="0"/>
              <a:t>2022-04-05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657908-CC5A-844A-9649-ED0AAB5004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CFF9C-3858-D145-9842-CF53A46CA6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2FCD4-4300-564F-AD4C-1FF8D083717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40757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C3E67-2CF8-BF47-9CBF-B8CCE91FFF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SE" dirty="0"/>
              <a:t>PNF/VNF PM data and event to rApp consumer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1F386E-3715-2749-95E4-12D6BB814E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227644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75274-16CE-F740-861C-EC4C7C1B3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7176"/>
            <a:ext cx="10515600" cy="1325563"/>
          </a:xfrm>
        </p:spPr>
        <p:txBody>
          <a:bodyPr/>
          <a:lstStyle/>
          <a:p>
            <a:r>
              <a:rPr lang="en-SE" dirty="0"/>
              <a:t>PM Data (ROP-files) flow – simplied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C5318C-5D17-5D4E-8FC3-40B69076904A}"/>
              </a:ext>
            </a:extLst>
          </p:cNvPr>
          <p:cNvGrpSpPr/>
          <p:nvPr/>
        </p:nvGrpSpPr>
        <p:grpSpPr>
          <a:xfrm>
            <a:off x="4421369" y="1593350"/>
            <a:ext cx="697627" cy="4841567"/>
            <a:chOff x="728847" y="1769440"/>
            <a:chExt cx="697627" cy="4841567"/>
          </a:xfrm>
          <a:solidFill>
            <a:srgbClr val="FFC000"/>
          </a:solidFill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A7306288-4142-D541-B3A5-EC8DF70B0745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158D8E6-D4ED-CA45-BE8B-D3B884FAD0F0}"/>
                </a:ext>
              </a:extLst>
            </p:cNvPr>
            <p:cNvSpPr txBox="1"/>
            <p:nvPr/>
          </p:nvSpPr>
          <p:spPr>
            <a:xfrm>
              <a:off x="728847" y="1769440"/>
              <a:ext cx="69762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Datafile</a:t>
              </a:r>
              <a:br>
                <a:rPr lang="en-SE" sz="1100" dirty="0"/>
              </a:br>
              <a:r>
                <a:rPr lang="en-SE" sz="1100" dirty="0"/>
                <a:t>Collector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65FA41-6824-4A4D-9258-F513986B8D27}"/>
              </a:ext>
            </a:extLst>
          </p:cNvPr>
          <p:cNvGrpSpPr/>
          <p:nvPr/>
        </p:nvGrpSpPr>
        <p:grpSpPr>
          <a:xfrm>
            <a:off x="963713" y="1609242"/>
            <a:ext cx="497252" cy="4825675"/>
            <a:chOff x="876123" y="1785332"/>
            <a:chExt cx="497252" cy="4825675"/>
          </a:xfrm>
          <a:solidFill>
            <a:schemeClr val="accent2"/>
          </a:solidFill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BABD05AC-4622-8549-9973-6CA71FA6C5E0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9011D47-8FE5-CE43-A930-F1491785C1A3}"/>
                </a:ext>
              </a:extLst>
            </p:cNvPr>
            <p:cNvSpPr txBox="1"/>
            <p:nvPr/>
          </p:nvSpPr>
          <p:spPr>
            <a:xfrm>
              <a:off x="876123" y="1785332"/>
              <a:ext cx="49725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O-DU</a:t>
              </a:r>
              <a:br>
                <a:rPr lang="en-SE" sz="1100" dirty="0"/>
              </a:br>
              <a:r>
                <a:rPr lang="en-SE" sz="1100" dirty="0"/>
                <a:t>Sim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4464C61-1438-4E4E-A4A0-833CD61D1BFC}"/>
              </a:ext>
            </a:extLst>
          </p:cNvPr>
          <p:cNvGrpSpPr/>
          <p:nvPr/>
        </p:nvGrpSpPr>
        <p:grpSpPr>
          <a:xfrm>
            <a:off x="5437260" y="1636600"/>
            <a:ext cx="920445" cy="4798317"/>
            <a:chOff x="667154" y="1812690"/>
            <a:chExt cx="920445" cy="4798317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D7132FB1-7145-2C40-88BE-E47E554CEA47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3B05ED-9423-A14C-8BBB-05AB5F2C53D1}"/>
                </a:ext>
              </a:extLst>
            </p:cNvPr>
            <p:cNvSpPr txBox="1"/>
            <p:nvPr/>
          </p:nvSpPr>
          <p:spPr>
            <a:xfrm>
              <a:off x="667154" y="1812690"/>
              <a:ext cx="92044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Datarouter</a:t>
              </a:r>
              <a:br>
                <a:rPr lang="en-SE" sz="1100" dirty="0"/>
              </a:br>
              <a:r>
                <a:rPr lang="en-SE" sz="1100" dirty="0"/>
                <a:t>(node&amp;prov)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8785EA4-4B44-7443-A172-08EF93A34401}"/>
              </a:ext>
            </a:extLst>
          </p:cNvPr>
          <p:cNvGrpSpPr/>
          <p:nvPr/>
        </p:nvGrpSpPr>
        <p:grpSpPr>
          <a:xfrm>
            <a:off x="3295003" y="1650786"/>
            <a:ext cx="688009" cy="4784131"/>
            <a:chOff x="754326" y="1835779"/>
            <a:chExt cx="688009" cy="4784131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E9CDE737-ACB6-284A-8B9F-AF8DA2D70C0F}"/>
                </a:ext>
              </a:extLst>
            </p:cNvPr>
            <p:cNvSpPr/>
            <p:nvPr/>
          </p:nvSpPr>
          <p:spPr>
            <a:xfrm>
              <a:off x="931587" y="2237097"/>
              <a:ext cx="262759" cy="4382813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AA616A7-5FEF-AE4A-B0A5-A86300E4F26D}"/>
                </a:ext>
              </a:extLst>
            </p:cNvPr>
            <p:cNvSpPr txBox="1"/>
            <p:nvPr/>
          </p:nvSpPr>
          <p:spPr>
            <a:xfrm>
              <a:off x="754326" y="1835779"/>
              <a:ext cx="68800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Message</a:t>
              </a:r>
              <a:br>
                <a:rPr lang="en-SE" sz="1100" dirty="0"/>
              </a:br>
              <a:r>
                <a:rPr lang="en-SE" sz="1100" dirty="0"/>
                <a:t>Router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8A140AF-1839-494C-AC76-28022ACCE856}"/>
              </a:ext>
            </a:extLst>
          </p:cNvPr>
          <p:cNvGrpSpPr/>
          <p:nvPr/>
        </p:nvGrpSpPr>
        <p:grpSpPr>
          <a:xfrm>
            <a:off x="6737946" y="1659689"/>
            <a:ext cx="639919" cy="4775228"/>
            <a:chOff x="754326" y="1835779"/>
            <a:chExt cx="639919" cy="4775228"/>
          </a:xfrm>
          <a:solidFill>
            <a:schemeClr val="accent4"/>
          </a:solidFill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703DECCF-23DA-4643-9861-AEE7650FB1B3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DFA1E42-71E0-D54C-A744-B8EA8D7E3BC1}"/>
                </a:ext>
              </a:extLst>
            </p:cNvPr>
            <p:cNvSpPr txBox="1"/>
            <p:nvPr/>
          </p:nvSpPr>
          <p:spPr>
            <a:xfrm>
              <a:off x="754326" y="1835779"/>
              <a:ext cx="6399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PM</a:t>
              </a:r>
              <a:br>
                <a:rPr lang="en-SE" sz="1100" dirty="0"/>
              </a:br>
              <a:r>
                <a:rPr lang="en-SE" sz="1100" dirty="0"/>
                <a:t>Mapper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84B4744-AAE8-7F4E-9019-03E9D4B28384}"/>
              </a:ext>
            </a:extLst>
          </p:cNvPr>
          <p:cNvGrpSpPr/>
          <p:nvPr/>
        </p:nvGrpSpPr>
        <p:grpSpPr>
          <a:xfrm>
            <a:off x="7861266" y="1498319"/>
            <a:ext cx="772969" cy="4936598"/>
            <a:chOff x="754326" y="1674409"/>
            <a:chExt cx="772969" cy="4936598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98DA581C-2978-044F-A42A-CACBDDB090C3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3757158-CF07-0146-9052-83934A241651}"/>
                </a:ext>
              </a:extLst>
            </p:cNvPr>
            <p:cNvSpPr txBox="1"/>
            <p:nvPr/>
          </p:nvSpPr>
          <p:spPr>
            <a:xfrm>
              <a:off x="754326" y="1674409"/>
              <a:ext cx="772969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Dmaap</a:t>
              </a:r>
              <a:br>
                <a:rPr lang="en-SE" sz="1100" dirty="0"/>
              </a:br>
              <a:r>
                <a:rPr lang="en-SE" sz="1100" dirty="0"/>
                <a:t>Mediator/</a:t>
              </a:r>
              <a:br>
                <a:rPr lang="en-SE" sz="1100" dirty="0"/>
              </a:br>
              <a:r>
                <a:rPr lang="en-SE" sz="1100" dirty="0"/>
                <a:t>Adaptor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543DA28-48A3-004C-B4ED-46CA76C8263E}"/>
              </a:ext>
            </a:extLst>
          </p:cNvPr>
          <p:cNvGrpSpPr/>
          <p:nvPr/>
        </p:nvGrpSpPr>
        <p:grpSpPr>
          <a:xfrm>
            <a:off x="2057844" y="1621217"/>
            <a:ext cx="697627" cy="4813700"/>
            <a:chOff x="746283" y="1797307"/>
            <a:chExt cx="697627" cy="4813700"/>
          </a:xfrm>
          <a:solidFill>
            <a:schemeClr val="accent2"/>
          </a:solidFill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14F5E15E-0948-EB49-8645-1A0A3C6960FE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325D8D6-3F52-3D4E-B87E-EF651C9F269F}"/>
                </a:ext>
              </a:extLst>
            </p:cNvPr>
            <p:cNvSpPr txBox="1"/>
            <p:nvPr/>
          </p:nvSpPr>
          <p:spPr>
            <a:xfrm>
              <a:off x="746283" y="1797307"/>
              <a:ext cx="69762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VES</a:t>
              </a:r>
              <a:br>
                <a:rPr lang="en-SE" sz="1100" dirty="0"/>
              </a:br>
              <a:r>
                <a:rPr lang="en-SE" sz="1100" dirty="0"/>
                <a:t>Collector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9664FEB-10FA-F748-B45C-58F2E60881E0}"/>
              </a:ext>
            </a:extLst>
          </p:cNvPr>
          <p:cNvGrpSpPr/>
          <p:nvPr/>
        </p:nvGrpSpPr>
        <p:grpSpPr>
          <a:xfrm>
            <a:off x="10187335" y="1605828"/>
            <a:ext cx="535724" cy="4829089"/>
            <a:chOff x="830469" y="1781918"/>
            <a:chExt cx="535724" cy="4829089"/>
          </a:xfrm>
          <a:solidFill>
            <a:srgbClr val="FFC000"/>
          </a:solidFill>
        </p:grpSpPr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B1F7583D-AF36-FE41-945E-2ADFDB697F4E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BDA24D7-D206-8A4F-9429-2CEE0120149B}"/>
                </a:ext>
              </a:extLst>
            </p:cNvPr>
            <p:cNvSpPr txBox="1"/>
            <p:nvPr/>
          </p:nvSpPr>
          <p:spPr>
            <a:xfrm>
              <a:off x="830469" y="1781918"/>
              <a:ext cx="5357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rApp1</a:t>
              </a:r>
              <a:br>
                <a:rPr lang="en-SE" sz="1100" dirty="0"/>
              </a:br>
              <a:r>
                <a:rPr lang="en-SE" sz="1100" dirty="0"/>
                <a:t>rApp2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A8D39F15-60C8-D34A-AB8B-EE0405791179}"/>
              </a:ext>
            </a:extLst>
          </p:cNvPr>
          <p:cNvSpPr txBox="1"/>
          <p:nvPr/>
        </p:nvSpPr>
        <p:spPr>
          <a:xfrm>
            <a:off x="1489890" y="3240940"/>
            <a:ext cx="63908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SE" sz="1200" dirty="0"/>
              <a:t>Get file</a:t>
            </a:r>
            <a:br>
              <a:rPr lang="en-SE" sz="1200" dirty="0"/>
            </a:br>
            <a:r>
              <a:rPr lang="en-SE" sz="1200" dirty="0"/>
              <a:t>(ftp)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2540A7C-15DD-6C4E-B612-047C506BB05C}"/>
              </a:ext>
            </a:extLst>
          </p:cNvPr>
          <p:cNvCxnSpPr>
            <a:cxnSpLocks/>
          </p:cNvCxnSpPr>
          <p:nvPr/>
        </p:nvCxnSpPr>
        <p:spPr>
          <a:xfrm>
            <a:off x="4920841" y="4167439"/>
            <a:ext cx="80725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0372822-FBEC-714F-A510-248425CFCB58}"/>
              </a:ext>
            </a:extLst>
          </p:cNvPr>
          <p:cNvSpPr txBox="1"/>
          <p:nvPr/>
        </p:nvSpPr>
        <p:spPr>
          <a:xfrm>
            <a:off x="4907316" y="3866030"/>
            <a:ext cx="10816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1200" dirty="0"/>
              <a:t>Publish file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6077E78-6FAE-3245-9BB5-28D91F045FA9}"/>
              </a:ext>
            </a:extLst>
          </p:cNvPr>
          <p:cNvCxnSpPr/>
          <p:nvPr/>
        </p:nvCxnSpPr>
        <p:spPr>
          <a:xfrm>
            <a:off x="6008169" y="4481647"/>
            <a:ext cx="93543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8C5828-3C8C-6C4C-988D-0243C4FA0932}"/>
              </a:ext>
            </a:extLst>
          </p:cNvPr>
          <p:cNvCxnSpPr>
            <a:cxnSpLocks/>
          </p:cNvCxnSpPr>
          <p:nvPr/>
        </p:nvCxnSpPr>
        <p:spPr>
          <a:xfrm flipH="1">
            <a:off x="6008169" y="4644557"/>
            <a:ext cx="93543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31912318-9294-4049-BBF4-66E9531D46C1}"/>
              </a:ext>
            </a:extLst>
          </p:cNvPr>
          <p:cNvSpPr txBox="1"/>
          <p:nvPr/>
        </p:nvSpPr>
        <p:spPr>
          <a:xfrm>
            <a:off x="6084295" y="4180238"/>
            <a:ext cx="715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Push file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E526677-0A87-3648-A6F4-455C3B6FF131}"/>
              </a:ext>
            </a:extLst>
          </p:cNvPr>
          <p:cNvCxnSpPr>
            <a:cxnSpLocks/>
          </p:cNvCxnSpPr>
          <p:nvPr/>
        </p:nvCxnSpPr>
        <p:spPr>
          <a:xfrm flipH="1">
            <a:off x="3735023" y="5197393"/>
            <a:ext cx="321554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D6700E0-C82C-224C-8ED7-956606A5C60E}"/>
              </a:ext>
            </a:extLst>
          </p:cNvPr>
          <p:cNvSpPr txBox="1"/>
          <p:nvPr/>
        </p:nvSpPr>
        <p:spPr>
          <a:xfrm>
            <a:off x="3712883" y="4730468"/>
            <a:ext cx="989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VES Event</a:t>
            </a:r>
            <a:br>
              <a:rPr lang="en-SE" sz="1200" dirty="0"/>
            </a:br>
            <a:r>
              <a:rPr lang="en-SE" sz="1200" dirty="0"/>
              <a:t>Masurement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D4E3B59-E18E-7441-A3FE-3A650B07CC2A}"/>
              </a:ext>
            </a:extLst>
          </p:cNvPr>
          <p:cNvSpPr txBox="1"/>
          <p:nvPr/>
        </p:nvSpPr>
        <p:spPr>
          <a:xfrm>
            <a:off x="8278406" y="5798629"/>
            <a:ext cx="1066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REST call:</a:t>
            </a:r>
            <a:br>
              <a:rPr lang="en-SE" sz="1200" dirty="0"/>
            </a:br>
            <a:r>
              <a:rPr lang="en-SE" sz="1200" dirty="0"/>
              <a:t>Measurement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D174379-78CC-2C43-A449-B85CF5EDE3DD}"/>
              </a:ext>
            </a:extLst>
          </p:cNvPr>
          <p:cNvCxnSpPr/>
          <p:nvPr/>
        </p:nvCxnSpPr>
        <p:spPr>
          <a:xfrm>
            <a:off x="1335529" y="2788172"/>
            <a:ext cx="935431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1F5715-1B58-CF45-8071-C8528E6E6682}"/>
              </a:ext>
            </a:extLst>
          </p:cNvPr>
          <p:cNvSpPr txBox="1"/>
          <p:nvPr/>
        </p:nvSpPr>
        <p:spPr>
          <a:xfrm>
            <a:off x="1417247" y="2335405"/>
            <a:ext cx="797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VES Event</a:t>
            </a:r>
            <a:br>
              <a:rPr lang="en-SE" sz="1200" dirty="0"/>
            </a:br>
            <a:r>
              <a:rPr lang="en-SE" sz="1200" dirty="0"/>
              <a:t>Fileready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8449470-5F87-F24F-B044-E8FFFC22EA46}"/>
              </a:ext>
            </a:extLst>
          </p:cNvPr>
          <p:cNvCxnSpPr>
            <a:cxnSpLocks/>
          </p:cNvCxnSpPr>
          <p:nvPr/>
        </p:nvCxnSpPr>
        <p:spPr>
          <a:xfrm>
            <a:off x="3735082" y="3245896"/>
            <a:ext cx="905536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6582EFC-4805-B245-B6E6-AE7E4DD78926}"/>
              </a:ext>
            </a:extLst>
          </p:cNvPr>
          <p:cNvCxnSpPr>
            <a:cxnSpLocks/>
          </p:cNvCxnSpPr>
          <p:nvPr/>
        </p:nvCxnSpPr>
        <p:spPr>
          <a:xfrm flipH="1">
            <a:off x="3712883" y="3140996"/>
            <a:ext cx="927735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52CE348-E43B-124E-90DB-EECA02584DB7}"/>
              </a:ext>
            </a:extLst>
          </p:cNvPr>
          <p:cNvSpPr txBox="1"/>
          <p:nvPr/>
        </p:nvSpPr>
        <p:spPr>
          <a:xfrm>
            <a:off x="3861378" y="2469965"/>
            <a:ext cx="797078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SE" sz="1200" dirty="0"/>
              <a:t>VES Event</a:t>
            </a:r>
            <a:br>
              <a:rPr lang="en-SE" sz="1200" dirty="0"/>
            </a:br>
            <a:r>
              <a:rPr lang="en-SE" sz="1200" dirty="0"/>
              <a:t>Fileready</a:t>
            </a:r>
            <a:br>
              <a:rPr lang="en-SE" sz="1200" dirty="0"/>
            </a:br>
            <a:r>
              <a:rPr lang="en-SE" sz="1200" dirty="0"/>
              <a:t>(poll)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AB9EB21-5953-2049-BF8D-7CDA64CFA00A}"/>
              </a:ext>
            </a:extLst>
          </p:cNvPr>
          <p:cNvCxnSpPr/>
          <p:nvPr/>
        </p:nvCxnSpPr>
        <p:spPr>
          <a:xfrm>
            <a:off x="2546888" y="2923825"/>
            <a:ext cx="935431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EADD2CF-176B-034A-A622-08703D3698B4}"/>
              </a:ext>
            </a:extLst>
          </p:cNvPr>
          <p:cNvSpPr txBox="1"/>
          <p:nvPr/>
        </p:nvSpPr>
        <p:spPr>
          <a:xfrm>
            <a:off x="2628606" y="2471058"/>
            <a:ext cx="797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VES Event</a:t>
            </a:r>
            <a:br>
              <a:rPr lang="en-SE" sz="1200" dirty="0"/>
            </a:br>
            <a:r>
              <a:rPr lang="en-SE" sz="1200" dirty="0"/>
              <a:t>Fileready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FF098FDB-C3E9-8C46-A1C8-C75AB625DB50}"/>
              </a:ext>
            </a:extLst>
          </p:cNvPr>
          <p:cNvCxnSpPr>
            <a:cxnSpLocks/>
          </p:cNvCxnSpPr>
          <p:nvPr/>
        </p:nvCxnSpPr>
        <p:spPr>
          <a:xfrm>
            <a:off x="3760479" y="6053904"/>
            <a:ext cx="4313413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7AE5916-FC57-3C48-A1BF-7A9729917CEF}"/>
              </a:ext>
            </a:extLst>
          </p:cNvPr>
          <p:cNvCxnSpPr>
            <a:cxnSpLocks/>
          </p:cNvCxnSpPr>
          <p:nvPr/>
        </p:nvCxnSpPr>
        <p:spPr>
          <a:xfrm flipH="1">
            <a:off x="3738280" y="5949004"/>
            <a:ext cx="4335612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50B5BC3D-1E5B-EE4D-B84E-AA5B0537C3A5}"/>
              </a:ext>
            </a:extLst>
          </p:cNvPr>
          <p:cNvSpPr txBox="1"/>
          <p:nvPr/>
        </p:nvSpPr>
        <p:spPr>
          <a:xfrm>
            <a:off x="3726886" y="5280293"/>
            <a:ext cx="1066061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SE" sz="1200" dirty="0"/>
              <a:t>VES Event</a:t>
            </a:r>
            <a:br>
              <a:rPr lang="en-SE" sz="1200" dirty="0"/>
            </a:br>
            <a:r>
              <a:rPr lang="en-SE" sz="1200" dirty="0"/>
              <a:t>Measurement</a:t>
            </a:r>
            <a:br>
              <a:rPr lang="en-SE" sz="1200" dirty="0"/>
            </a:br>
            <a:r>
              <a:rPr lang="en-SE" sz="1200" dirty="0"/>
              <a:t>(poll)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821FF62-6F1D-5647-99FB-FE8B1815353E}"/>
              </a:ext>
            </a:extLst>
          </p:cNvPr>
          <p:cNvGrpSpPr/>
          <p:nvPr/>
        </p:nvGrpSpPr>
        <p:grpSpPr>
          <a:xfrm>
            <a:off x="9229304" y="1714207"/>
            <a:ext cx="359394" cy="4720710"/>
            <a:chOff x="918634" y="1890378"/>
            <a:chExt cx="359394" cy="4720710"/>
          </a:xfrm>
          <a:solidFill>
            <a:srgbClr val="FFC000"/>
          </a:solidFill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0791F3C5-B348-7146-B931-2B84FC26BFC1}"/>
                </a:ext>
              </a:extLst>
            </p:cNvPr>
            <p:cNvSpPr/>
            <p:nvPr/>
          </p:nvSpPr>
          <p:spPr>
            <a:xfrm>
              <a:off x="923512" y="2228275"/>
              <a:ext cx="262759" cy="4382813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9C22BEE-FDE5-FF47-B1C0-D2876C4B2F26}"/>
                </a:ext>
              </a:extLst>
            </p:cNvPr>
            <p:cNvSpPr txBox="1"/>
            <p:nvPr/>
          </p:nvSpPr>
          <p:spPr>
            <a:xfrm>
              <a:off x="918634" y="1890378"/>
              <a:ext cx="3593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ICS</a:t>
              </a:r>
            </a:p>
          </p:txBody>
        </p:sp>
      </p:grp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47FBDC6-9CC4-574A-881C-B29AA29A4FF4}"/>
              </a:ext>
            </a:extLst>
          </p:cNvPr>
          <p:cNvCxnSpPr>
            <a:cxnSpLocks/>
          </p:cNvCxnSpPr>
          <p:nvPr/>
        </p:nvCxnSpPr>
        <p:spPr>
          <a:xfrm flipH="1">
            <a:off x="9508873" y="2517069"/>
            <a:ext cx="778326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713C8551-DD0D-2941-99B3-AC53E90D3629}"/>
              </a:ext>
            </a:extLst>
          </p:cNvPr>
          <p:cNvCxnSpPr>
            <a:cxnSpLocks/>
          </p:cNvCxnSpPr>
          <p:nvPr/>
        </p:nvCxnSpPr>
        <p:spPr>
          <a:xfrm flipH="1" flipV="1">
            <a:off x="8351388" y="3237309"/>
            <a:ext cx="870862" cy="3631"/>
          </a:xfrm>
          <a:prstGeom prst="straightConnector1">
            <a:avLst/>
          </a:prstGeom>
          <a:ln w="3810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190909CC-783B-A342-831E-13E6CC914A7A}"/>
              </a:ext>
            </a:extLst>
          </p:cNvPr>
          <p:cNvSpPr txBox="1"/>
          <p:nvPr/>
        </p:nvSpPr>
        <p:spPr>
          <a:xfrm>
            <a:off x="9555186" y="1852043"/>
            <a:ext cx="710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Order</a:t>
            </a:r>
            <a:br>
              <a:rPr lang="en-SE" sz="1200" dirty="0"/>
            </a:br>
            <a:r>
              <a:rPr lang="en-SE" sz="1200" dirty="0"/>
              <a:t>pm-data</a:t>
            </a:r>
            <a:br>
              <a:rPr lang="en-SE" sz="1200" dirty="0"/>
            </a:br>
            <a:r>
              <a:rPr lang="en-SE" sz="1200" dirty="0"/>
              <a:t>job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C5B9AD4-BC5B-E84E-8C5E-CCA9E8B02ECA}"/>
              </a:ext>
            </a:extLst>
          </p:cNvPr>
          <p:cNvSpPr txBox="1"/>
          <p:nvPr/>
        </p:nvSpPr>
        <p:spPr>
          <a:xfrm>
            <a:off x="8465550" y="2609557"/>
            <a:ext cx="710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Create</a:t>
            </a:r>
            <a:br>
              <a:rPr lang="en-SE" sz="1200" dirty="0"/>
            </a:br>
            <a:r>
              <a:rPr lang="en-SE" sz="1200" dirty="0"/>
              <a:t>pm-data</a:t>
            </a:r>
            <a:br>
              <a:rPr lang="en-SE" sz="1200" dirty="0"/>
            </a:br>
            <a:r>
              <a:rPr lang="en-SE" sz="1200" dirty="0"/>
              <a:t>job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0C21F9EF-A026-4D41-B0E9-77B61CDC4CA5}"/>
              </a:ext>
            </a:extLst>
          </p:cNvPr>
          <p:cNvCxnSpPr/>
          <p:nvPr/>
        </p:nvCxnSpPr>
        <p:spPr>
          <a:xfrm>
            <a:off x="3612776" y="4650229"/>
            <a:ext cx="0" cy="161006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01D967C0-8AE6-AA4D-85DF-31DDF55F82C5}"/>
              </a:ext>
            </a:extLst>
          </p:cNvPr>
          <p:cNvCxnSpPr/>
          <p:nvPr/>
        </p:nvCxnSpPr>
        <p:spPr>
          <a:xfrm>
            <a:off x="3612776" y="2532964"/>
            <a:ext cx="0" cy="1610065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FDE3187-10BC-3E44-8A3C-59A6F4641BD2}"/>
              </a:ext>
            </a:extLst>
          </p:cNvPr>
          <p:cNvCxnSpPr>
            <a:cxnSpLocks/>
          </p:cNvCxnSpPr>
          <p:nvPr/>
        </p:nvCxnSpPr>
        <p:spPr>
          <a:xfrm>
            <a:off x="1335529" y="3885518"/>
            <a:ext cx="3305089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3D12F9C-4112-B64B-8ABD-B2A8EA7BE55C}"/>
              </a:ext>
            </a:extLst>
          </p:cNvPr>
          <p:cNvCxnSpPr>
            <a:cxnSpLocks/>
          </p:cNvCxnSpPr>
          <p:nvPr/>
        </p:nvCxnSpPr>
        <p:spPr>
          <a:xfrm flipH="1">
            <a:off x="1313330" y="3659484"/>
            <a:ext cx="3362516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D443DF-E424-6341-A84A-8FDF93FFE9AC}"/>
              </a:ext>
            </a:extLst>
          </p:cNvPr>
          <p:cNvCxnSpPr>
            <a:cxnSpLocks/>
          </p:cNvCxnSpPr>
          <p:nvPr/>
        </p:nvCxnSpPr>
        <p:spPr>
          <a:xfrm>
            <a:off x="472966" y="6621517"/>
            <a:ext cx="133027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5B73BC4-7E40-BA42-AA03-F93D4A000398}"/>
              </a:ext>
            </a:extLst>
          </p:cNvPr>
          <p:cNvCxnSpPr>
            <a:cxnSpLocks/>
          </p:cNvCxnSpPr>
          <p:nvPr/>
        </p:nvCxnSpPr>
        <p:spPr>
          <a:xfrm>
            <a:off x="2214325" y="6616262"/>
            <a:ext cx="5479247" cy="52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8A6436E-A0F4-F647-BA7D-CCAE8F209BD3}"/>
              </a:ext>
            </a:extLst>
          </p:cNvPr>
          <p:cNvSpPr txBox="1"/>
          <p:nvPr/>
        </p:nvSpPr>
        <p:spPr>
          <a:xfrm>
            <a:off x="912248" y="6466647"/>
            <a:ext cx="502061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SE" sz="1400" dirty="0"/>
              <a:t>RAN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2940D09-78CE-4740-BEE1-8865C4204C63}"/>
              </a:ext>
            </a:extLst>
          </p:cNvPr>
          <p:cNvSpPr txBox="1"/>
          <p:nvPr/>
        </p:nvSpPr>
        <p:spPr>
          <a:xfrm>
            <a:off x="4580066" y="6487822"/>
            <a:ext cx="538930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SE" sz="1400" dirty="0"/>
              <a:t>SMO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0C9D39B-8DFF-DD4D-A211-420D59ADCA56}"/>
              </a:ext>
            </a:extLst>
          </p:cNvPr>
          <p:cNvCxnSpPr>
            <a:cxnSpLocks/>
          </p:cNvCxnSpPr>
          <p:nvPr/>
        </p:nvCxnSpPr>
        <p:spPr>
          <a:xfrm>
            <a:off x="8336651" y="6260294"/>
            <a:ext cx="192892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9D1F4E5-7272-1A45-876D-3B5D7FF22B0E}"/>
              </a:ext>
            </a:extLst>
          </p:cNvPr>
          <p:cNvSpPr txBox="1"/>
          <p:nvPr/>
        </p:nvSpPr>
        <p:spPr>
          <a:xfrm>
            <a:off x="10828314" y="439536"/>
            <a:ext cx="744114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SE" dirty="0"/>
              <a:t>ORAN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304E92B-38FE-CD45-95F1-59EAD9FD1056}"/>
              </a:ext>
            </a:extLst>
          </p:cNvPr>
          <p:cNvSpPr txBox="1"/>
          <p:nvPr/>
        </p:nvSpPr>
        <p:spPr>
          <a:xfrm>
            <a:off x="10839363" y="855022"/>
            <a:ext cx="737702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SE" dirty="0"/>
              <a:t>ONAP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5DDEF21-B11F-C34E-AFF0-8F661478CED7}"/>
              </a:ext>
            </a:extLst>
          </p:cNvPr>
          <p:cNvSpPr txBox="1"/>
          <p:nvPr/>
        </p:nvSpPr>
        <p:spPr>
          <a:xfrm>
            <a:off x="10839363" y="1270508"/>
            <a:ext cx="57900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SE" dirty="0"/>
              <a:t>ANY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11E81C-FB96-3D4C-BBAC-A380B484E092}"/>
              </a:ext>
            </a:extLst>
          </p:cNvPr>
          <p:cNvCxnSpPr>
            <a:cxnSpLocks/>
          </p:cNvCxnSpPr>
          <p:nvPr/>
        </p:nvCxnSpPr>
        <p:spPr>
          <a:xfrm>
            <a:off x="7910358" y="6637789"/>
            <a:ext cx="168967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6B57EEFA-E18C-0649-9A19-C93061860807}"/>
              </a:ext>
            </a:extLst>
          </p:cNvPr>
          <p:cNvSpPr txBox="1"/>
          <p:nvPr/>
        </p:nvSpPr>
        <p:spPr>
          <a:xfrm>
            <a:off x="8220732" y="6483900"/>
            <a:ext cx="1142423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SE" sz="1400" dirty="0"/>
              <a:t>NonRT-RIC</a:t>
            </a:r>
          </a:p>
        </p:txBody>
      </p:sp>
    </p:spTree>
    <p:extLst>
      <p:ext uri="{BB962C8B-B14F-4D97-AF65-F5344CB8AC3E}">
        <p14:creationId xmlns:p14="http://schemas.microsoft.com/office/powerpoint/2010/main" val="3888427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75274-16CE-F740-861C-EC4C7C1B3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7176"/>
            <a:ext cx="10515600" cy="1325563"/>
          </a:xfrm>
        </p:spPr>
        <p:txBody>
          <a:bodyPr/>
          <a:lstStyle/>
          <a:p>
            <a:r>
              <a:rPr lang="en-SE" dirty="0"/>
              <a:t>PM Event flow – simplied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C5318C-5D17-5D4E-8FC3-40B69076904A}"/>
              </a:ext>
            </a:extLst>
          </p:cNvPr>
          <p:cNvGrpSpPr/>
          <p:nvPr/>
        </p:nvGrpSpPr>
        <p:grpSpPr>
          <a:xfrm>
            <a:off x="4421369" y="1593350"/>
            <a:ext cx="697627" cy="4841567"/>
            <a:chOff x="728847" y="1769440"/>
            <a:chExt cx="697627" cy="4841567"/>
          </a:xfrm>
          <a:solidFill>
            <a:srgbClr val="FFC000"/>
          </a:solidFill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A7306288-4142-D541-B3A5-EC8DF70B0745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158D8E6-D4ED-CA45-BE8B-D3B884FAD0F0}"/>
                </a:ext>
              </a:extLst>
            </p:cNvPr>
            <p:cNvSpPr txBox="1"/>
            <p:nvPr/>
          </p:nvSpPr>
          <p:spPr>
            <a:xfrm>
              <a:off x="728847" y="1769440"/>
              <a:ext cx="69762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Datafile</a:t>
              </a:r>
              <a:br>
                <a:rPr lang="en-SE" sz="1100" dirty="0"/>
              </a:br>
              <a:r>
                <a:rPr lang="en-SE" sz="1100" dirty="0"/>
                <a:t>Collector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65FA41-6824-4A4D-9258-F513986B8D27}"/>
              </a:ext>
            </a:extLst>
          </p:cNvPr>
          <p:cNvGrpSpPr/>
          <p:nvPr/>
        </p:nvGrpSpPr>
        <p:grpSpPr>
          <a:xfrm>
            <a:off x="963713" y="1609242"/>
            <a:ext cx="497252" cy="4825675"/>
            <a:chOff x="876123" y="1785332"/>
            <a:chExt cx="497252" cy="4825675"/>
          </a:xfrm>
          <a:solidFill>
            <a:schemeClr val="accent2"/>
          </a:solidFill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BABD05AC-4622-8549-9973-6CA71FA6C5E0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9011D47-8FE5-CE43-A930-F1491785C1A3}"/>
                </a:ext>
              </a:extLst>
            </p:cNvPr>
            <p:cNvSpPr txBox="1"/>
            <p:nvPr/>
          </p:nvSpPr>
          <p:spPr>
            <a:xfrm>
              <a:off x="876123" y="1785332"/>
              <a:ext cx="49725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O-DU</a:t>
              </a:r>
              <a:br>
                <a:rPr lang="en-SE" sz="1100" dirty="0"/>
              </a:br>
              <a:r>
                <a:rPr lang="en-SE" sz="1100" dirty="0"/>
                <a:t>Sim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4464C61-1438-4E4E-A4A0-833CD61D1BFC}"/>
              </a:ext>
            </a:extLst>
          </p:cNvPr>
          <p:cNvGrpSpPr/>
          <p:nvPr/>
        </p:nvGrpSpPr>
        <p:grpSpPr>
          <a:xfrm>
            <a:off x="5437260" y="1636600"/>
            <a:ext cx="920445" cy="4798317"/>
            <a:chOff x="667154" y="1812690"/>
            <a:chExt cx="920445" cy="4798317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D7132FB1-7145-2C40-88BE-E47E554CEA47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3B05ED-9423-A14C-8BBB-05AB5F2C53D1}"/>
                </a:ext>
              </a:extLst>
            </p:cNvPr>
            <p:cNvSpPr txBox="1"/>
            <p:nvPr/>
          </p:nvSpPr>
          <p:spPr>
            <a:xfrm>
              <a:off x="667154" y="1812690"/>
              <a:ext cx="92044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Datarouter</a:t>
              </a:r>
              <a:br>
                <a:rPr lang="en-SE" sz="1100" dirty="0"/>
              </a:br>
              <a:r>
                <a:rPr lang="en-SE" sz="1100" dirty="0"/>
                <a:t>(node&amp;prov)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8785EA4-4B44-7443-A172-08EF93A34401}"/>
              </a:ext>
            </a:extLst>
          </p:cNvPr>
          <p:cNvGrpSpPr/>
          <p:nvPr/>
        </p:nvGrpSpPr>
        <p:grpSpPr>
          <a:xfrm>
            <a:off x="3295003" y="1650786"/>
            <a:ext cx="688009" cy="4784131"/>
            <a:chOff x="754326" y="1835779"/>
            <a:chExt cx="688009" cy="4784131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E9CDE737-ACB6-284A-8B9F-AF8DA2D70C0F}"/>
                </a:ext>
              </a:extLst>
            </p:cNvPr>
            <p:cNvSpPr/>
            <p:nvPr/>
          </p:nvSpPr>
          <p:spPr>
            <a:xfrm>
              <a:off x="931587" y="2237097"/>
              <a:ext cx="262759" cy="4382813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AA616A7-5FEF-AE4A-B0A5-A86300E4F26D}"/>
                </a:ext>
              </a:extLst>
            </p:cNvPr>
            <p:cNvSpPr txBox="1"/>
            <p:nvPr/>
          </p:nvSpPr>
          <p:spPr>
            <a:xfrm>
              <a:off x="754326" y="1835779"/>
              <a:ext cx="68800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Message</a:t>
              </a:r>
              <a:br>
                <a:rPr lang="en-SE" sz="1100" dirty="0"/>
              </a:br>
              <a:r>
                <a:rPr lang="en-SE" sz="1100" dirty="0"/>
                <a:t>Router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8A140AF-1839-494C-AC76-28022ACCE856}"/>
              </a:ext>
            </a:extLst>
          </p:cNvPr>
          <p:cNvGrpSpPr/>
          <p:nvPr/>
        </p:nvGrpSpPr>
        <p:grpSpPr>
          <a:xfrm>
            <a:off x="6737946" y="1659689"/>
            <a:ext cx="639919" cy="4775228"/>
            <a:chOff x="754326" y="1835779"/>
            <a:chExt cx="639919" cy="4775228"/>
          </a:xfrm>
          <a:solidFill>
            <a:schemeClr val="accent4"/>
          </a:solidFill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703DECCF-23DA-4643-9861-AEE7650FB1B3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DFA1E42-71E0-D54C-A744-B8EA8D7E3BC1}"/>
                </a:ext>
              </a:extLst>
            </p:cNvPr>
            <p:cNvSpPr txBox="1"/>
            <p:nvPr/>
          </p:nvSpPr>
          <p:spPr>
            <a:xfrm>
              <a:off x="754326" y="1835779"/>
              <a:ext cx="6399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PM</a:t>
              </a:r>
              <a:br>
                <a:rPr lang="en-SE" sz="1100" dirty="0"/>
              </a:br>
              <a:r>
                <a:rPr lang="en-SE" sz="1100" dirty="0"/>
                <a:t>Mapper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84B4744-AAE8-7F4E-9019-03E9D4B28384}"/>
              </a:ext>
            </a:extLst>
          </p:cNvPr>
          <p:cNvGrpSpPr/>
          <p:nvPr/>
        </p:nvGrpSpPr>
        <p:grpSpPr>
          <a:xfrm>
            <a:off x="7845331" y="1451940"/>
            <a:ext cx="772969" cy="4982977"/>
            <a:chOff x="738391" y="1628030"/>
            <a:chExt cx="772969" cy="4982977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98DA581C-2978-044F-A42A-CACBDDB090C3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3757158-CF07-0146-9052-83934A241651}"/>
                </a:ext>
              </a:extLst>
            </p:cNvPr>
            <p:cNvSpPr txBox="1"/>
            <p:nvPr/>
          </p:nvSpPr>
          <p:spPr>
            <a:xfrm>
              <a:off x="738391" y="1628030"/>
              <a:ext cx="772969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Dmaap</a:t>
              </a:r>
              <a:br>
                <a:rPr lang="en-SE" sz="1100" dirty="0"/>
              </a:br>
              <a:r>
                <a:rPr lang="en-SE" sz="1100" dirty="0"/>
                <a:t>Mediator/</a:t>
              </a:r>
              <a:br>
                <a:rPr lang="en-SE" sz="1100" dirty="0"/>
              </a:br>
              <a:r>
                <a:rPr lang="en-SE" sz="1100" dirty="0"/>
                <a:t>Adaptor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543DA28-48A3-004C-B4ED-46CA76C8263E}"/>
              </a:ext>
            </a:extLst>
          </p:cNvPr>
          <p:cNvGrpSpPr/>
          <p:nvPr/>
        </p:nvGrpSpPr>
        <p:grpSpPr>
          <a:xfrm>
            <a:off x="2057844" y="1621217"/>
            <a:ext cx="697627" cy="4813700"/>
            <a:chOff x="746283" y="1797307"/>
            <a:chExt cx="697627" cy="4813700"/>
          </a:xfrm>
          <a:solidFill>
            <a:schemeClr val="accent2"/>
          </a:solidFill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14F5E15E-0948-EB49-8645-1A0A3C6960FE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325D8D6-3F52-3D4E-B87E-EF651C9F269F}"/>
                </a:ext>
              </a:extLst>
            </p:cNvPr>
            <p:cNvSpPr txBox="1"/>
            <p:nvPr/>
          </p:nvSpPr>
          <p:spPr>
            <a:xfrm>
              <a:off x="746283" y="1797307"/>
              <a:ext cx="69762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VES</a:t>
              </a:r>
              <a:br>
                <a:rPr lang="en-SE" sz="1100" dirty="0"/>
              </a:br>
              <a:r>
                <a:rPr lang="en-SE" sz="1100" dirty="0"/>
                <a:t>Collector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9664FEB-10FA-F748-B45C-58F2E60881E0}"/>
              </a:ext>
            </a:extLst>
          </p:cNvPr>
          <p:cNvGrpSpPr/>
          <p:nvPr/>
        </p:nvGrpSpPr>
        <p:grpSpPr>
          <a:xfrm>
            <a:off x="10156214" y="1605828"/>
            <a:ext cx="535724" cy="4829089"/>
            <a:chOff x="830469" y="1781918"/>
            <a:chExt cx="535724" cy="4829089"/>
          </a:xfrm>
          <a:solidFill>
            <a:srgbClr val="FFC000"/>
          </a:solidFill>
        </p:grpSpPr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B1F7583D-AF36-FE41-945E-2ADFDB697F4E}"/>
                </a:ext>
              </a:extLst>
            </p:cNvPr>
            <p:cNvSpPr/>
            <p:nvPr/>
          </p:nvSpPr>
          <p:spPr>
            <a:xfrm>
              <a:off x="966952" y="2228194"/>
              <a:ext cx="262759" cy="438281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BDA24D7-D206-8A4F-9429-2CEE0120149B}"/>
                </a:ext>
              </a:extLst>
            </p:cNvPr>
            <p:cNvSpPr txBox="1"/>
            <p:nvPr/>
          </p:nvSpPr>
          <p:spPr>
            <a:xfrm>
              <a:off x="830469" y="1781918"/>
              <a:ext cx="5357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rApp1</a:t>
              </a:r>
              <a:br>
                <a:rPr lang="en-SE" sz="1100" dirty="0"/>
              </a:br>
              <a:r>
                <a:rPr lang="en-SE" sz="1100" dirty="0"/>
                <a:t>rApp2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1D4E3B59-E18E-7441-A3FE-3A650B07CC2A}"/>
              </a:ext>
            </a:extLst>
          </p:cNvPr>
          <p:cNvSpPr txBox="1"/>
          <p:nvPr/>
        </p:nvSpPr>
        <p:spPr>
          <a:xfrm>
            <a:off x="8361497" y="5036628"/>
            <a:ext cx="870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REST call:</a:t>
            </a:r>
            <a:br>
              <a:rPr lang="en-SE" sz="1200" dirty="0"/>
            </a:br>
            <a:r>
              <a:rPr lang="en-SE" sz="1200" dirty="0"/>
              <a:t>(PM Event)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D174379-78CC-2C43-A449-B85CF5EDE3DD}"/>
              </a:ext>
            </a:extLst>
          </p:cNvPr>
          <p:cNvCxnSpPr/>
          <p:nvPr/>
        </p:nvCxnSpPr>
        <p:spPr>
          <a:xfrm>
            <a:off x="1335529" y="3926691"/>
            <a:ext cx="935431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1F5715-1B58-CF45-8071-C8528E6E6682}"/>
              </a:ext>
            </a:extLst>
          </p:cNvPr>
          <p:cNvSpPr txBox="1"/>
          <p:nvPr/>
        </p:nvSpPr>
        <p:spPr>
          <a:xfrm>
            <a:off x="1417247" y="3473924"/>
            <a:ext cx="870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VES Event</a:t>
            </a:r>
            <a:br>
              <a:rPr lang="en-SE" sz="1200" dirty="0"/>
            </a:br>
            <a:r>
              <a:rPr lang="en-SE" sz="1200" dirty="0"/>
              <a:t>(PM Event)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AB9EB21-5953-2049-BF8D-7CDA64CFA00A}"/>
              </a:ext>
            </a:extLst>
          </p:cNvPr>
          <p:cNvCxnSpPr/>
          <p:nvPr/>
        </p:nvCxnSpPr>
        <p:spPr>
          <a:xfrm>
            <a:off x="2546888" y="4062344"/>
            <a:ext cx="935431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EADD2CF-176B-034A-A622-08703D3698B4}"/>
              </a:ext>
            </a:extLst>
          </p:cNvPr>
          <p:cNvSpPr txBox="1"/>
          <p:nvPr/>
        </p:nvSpPr>
        <p:spPr>
          <a:xfrm>
            <a:off x="2628606" y="3609577"/>
            <a:ext cx="870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VES Event</a:t>
            </a:r>
            <a:br>
              <a:rPr lang="en-SE" sz="1200" dirty="0"/>
            </a:br>
            <a:r>
              <a:rPr lang="en-SE" sz="1200" dirty="0"/>
              <a:t>(PM Event)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FF098FDB-C3E9-8C46-A1C8-C75AB625DB50}"/>
              </a:ext>
            </a:extLst>
          </p:cNvPr>
          <p:cNvCxnSpPr>
            <a:cxnSpLocks/>
          </p:cNvCxnSpPr>
          <p:nvPr/>
        </p:nvCxnSpPr>
        <p:spPr>
          <a:xfrm>
            <a:off x="3760479" y="5291903"/>
            <a:ext cx="4313413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7AE5916-FC57-3C48-A1BF-7A9729917CEF}"/>
              </a:ext>
            </a:extLst>
          </p:cNvPr>
          <p:cNvCxnSpPr>
            <a:cxnSpLocks/>
          </p:cNvCxnSpPr>
          <p:nvPr/>
        </p:nvCxnSpPr>
        <p:spPr>
          <a:xfrm flipH="1">
            <a:off x="3738280" y="5187003"/>
            <a:ext cx="4335612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50B5BC3D-1E5B-EE4D-B84E-AA5B0537C3A5}"/>
              </a:ext>
            </a:extLst>
          </p:cNvPr>
          <p:cNvSpPr txBox="1"/>
          <p:nvPr/>
        </p:nvSpPr>
        <p:spPr>
          <a:xfrm>
            <a:off x="3726886" y="4518292"/>
            <a:ext cx="870688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SE" sz="1200" dirty="0"/>
              <a:t>VES Event</a:t>
            </a:r>
            <a:br>
              <a:rPr lang="en-SE" sz="1200" dirty="0"/>
            </a:br>
            <a:r>
              <a:rPr lang="en-SE" sz="1200" dirty="0"/>
              <a:t>(PM Event)</a:t>
            </a:r>
            <a:br>
              <a:rPr lang="en-SE" sz="1200" dirty="0"/>
            </a:br>
            <a:r>
              <a:rPr lang="en-SE" sz="1200" dirty="0"/>
              <a:t>(poll)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821FF62-6F1D-5647-99FB-FE8B1815353E}"/>
              </a:ext>
            </a:extLst>
          </p:cNvPr>
          <p:cNvGrpSpPr/>
          <p:nvPr/>
        </p:nvGrpSpPr>
        <p:grpSpPr>
          <a:xfrm>
            <a:off x="9240636" y="1701989"/>
            <a:ext cx="359394" cy="4720710"/>
            <a:chOff x="918634" y="1890378"/>
            <a:chExt cx="359394" cy="4720710"/>
          </a:xfrm>
          <a:solidFill>
            <a:srgbClr val="FFC000"/>
          </a:solidFill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0791F3C5-B348-7146-B931-2B84FC26BFC1}"/>
                </a:ext>
              </a:extLst>
            </p:cNvPr>
            <p:cNvSpPr/>
            <p:nvPr/>
          </p:nvSpPr>
          <p:spPr>
            <a:xfrm>
              <a:off x="923512" y="2228275"/>
              <a:ext cx="262759" cy="4382813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9C22BEE-FDE5-FF47-B1C0-D2876C4B2F26}"/>
                </a:ext>
              </a:extLst>
            </p:cNvPr>
            <p:cNvSpPr txBox="1"/>
            <p:nvPr/>
          </p:nvSpPr>
          <p:spPr>
            <a:xfrm>
              <a:off x="918634" y="1890378"/>
              <a:ext cx="3593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100" dirty="0"/>
                <a:t>ICS</a:t>
              </a:r>
            </a:p>
          </p:txBody>
        </p:sp>
      </p:grp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47FBDC6-9CC4-574A-881C-B29AA29A4FF4}"/>
              </a:ext>
            </a:extLst>
          </p:cNvPr>
          <p:cNvCxnSpPr>
            <a:cxnSpLocks/>
          </p:cNvCxnSpPr>
          <p:nvPr/>
        </p:nvCxnSpPr>
        <p:spPr>
          <a:xfrm flipH="1" flipV="1">
            <a:off x="8351704" y="3271521"/>
            <a:ext cx="880481" cy="7515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713C8551-DD0D-2941-99B3-AC53E90D3629}"/>
              </a:ext>
            </a:extLst>
          </p:cNvPr>
          <p:cNvCxnSpPr>
            <a:cxnSpLocks/>
          </p:cNvCxnSpPr>
          <p:nvPr/>
        </p:nvCxnSpPr>
        <p:spPr>
          <a:xfrm flipH="1">
            <a:off x="9508273" y="2591891"/>
            <a:ext cx="769133" cy="0"/>
          </a:xfrm>
          <a:prstGeom prst="straightConnector1">
            <a:avLst/>
          </a:prstGeom>
          <a:ln w="3810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190909CC-783B-A342-831E-13E6CC914A7A}"/>
              </a:ext>
            </a:extLst>
          </p:cNvPr>
          <p:cNvSpPr txBox="1"/>
          <p:nvPr/>
        </p:nvSpPr>
        <p:spPr>
          <a:xfrm>
            <a:off x="9492063" y="1945560"/>
            <a:ext cx="785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Order</a:t>
            </a:r>
            <a:br>
              <a:rPr lang="en-SE" sz="1200" dirty="0"/>
            </a:br>
            <a:r>
              <a:rPr lang="en-SE" sz="1200" dirty="0"/>
              <a:t>pm-event</a:t>
            </a:r>
            <a:br>
              <a:rPr lang="en-SE" sz="1200" dirty="0"/>
            </a:br>
            <a:r>
              <a:rPr lang="en-SE" sz="1200" dirty="0"/>
              <a:t>job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C5B9AD4-BC5B-E84E-8C5E-CCA9E8B02ECA}"/>
              </a:ext>
            </a:extLst>
          </p:cNvPr>
          <p:cNvSpPr txBox="1"/>
          <p:nvPr/>
        </p:nvSpPr>
        <p:spPr>
          <a:xfrm>
            <a:off x="8460631" y="2619785"/>
            <a:ext cx="785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Create</a:t>
            </a:r>
            <a:br>
              <a:rPr lang="en-SE" sz="1200" dirty="0"/>
            </a:br>
            <a:r>
              <a:rPr lang="en-SE" sz="1200" dirty="0"/>
              <a:t>pm-event</a:t>
            </a:r>
            <a:br>
              <a:rPr lang="en-SE" sz="1200" dirty="0"/>
            </a:br>
            <a:r>
              <a:rPr lang="en-SE" sz="1200" dirty="0"/>
              <a:t>job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08213DA-E5B9-D646-BA14-B87439592C37}"/>
              </a:ext>
            </a:extLst>
          </p:cNvPr>
          <p:cNvCxnSpPr/>
          <p:nvPr/>
        </p:nvCxnSpPr>
        <p:spPr>
          <a:xfrm>
            <a:off x="3612776" y="3888228"/>
            <a:ext cx="0" cy="1610065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0E594C2-D11C-8641-97D6-E664BFCCEA43}"/>
              </a:ext>
            </a:extLst>
          </p:cNvPr>
          <p:cNvCxnSpPr>
            <a:cxnSpLocks/>
          </p:cNvCxnSpPr>
          <p:nvPr/>
        </p:nvCxnSpPr>
        <p:spPr>
          <a:xfrm>
            <a:off x="472966" y="6621517"/>
            <a:ext cx="133027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A33548C-1759-F840-936B-6404DBA5D74D}"/>
              </a:ext>
            </a:extLst>
          </p:cNvPr>
          <p:cNvCxnSpPr>
            <a:cxnSpLocks/>
          </p:cNvCxnSpPr>
          <p:nvPr/>
        </p:nvCxnSpPr>
        <p:spPr>
          <a:xfrm>
            <a:off x="2214325" y="6616262"/>
            <a:ext cx="5321592" cy="52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A1EB8CB1-FE5B-1948-B3D6-FC150A879B48}"/>
              </a:ext>
            </a:extLst>
          </p:cNvPr>
          <p:cNvSpPr txBox="1"/>
          <p:nvPr/>
        </p:nvSpPr>
        <p:spPr>
          <a:xfrm>
            <a:off x="912248" y="6466647"/>
            <a:ext cx="502061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SE" sz="1400" dirty="0"/>
              <a:t>RAN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2E7CC3D-64F2-B742-8B76-C629D7F59BE2}"/>
              </a:ext>
            </a:extLst>
          </p:cNvPr>
          <p:cNvSpPr txBox="1"/>
          <p:nvPr/>
        </p:nvSpPr>
        <p:spPr>
          <a:xfrm>
            <a:off x="4580066" y="6466647"/>
            <a:ext cx="538930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SE" sz="1400" dirty="0"/>
              <a:t>SMO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0C9D39B-8DFF-DD4D-A211-420D59ADCA56}"/>
              </a:ext>
            </a:extLst>
          </p:cNvPr>
          <p:cNvCxnSpPr>
            <a:cxnSpLocks/>
          </p:cNvCxnSpPr>
          <p:nvPr/>
        </p:nvCxnSpPr>
        <p:spPr>
          <a:xfrm>
            <a:off x="8336651" y="5498293"/>
            <a:ext cx="194075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7E386CDF-4862-D449-81A7-4F1309EF9D03}"/>
              </a:ext>
            </a:extLst>
          </p:cNvPr>
          <p:cNvSpPr txBox="1"/>
          <p:nvPr/>
        </p:nvSpPr>
        <p:spPr>
          <a:xfrm>
            <a:off x="10828314" y="439536"/>
            <a:ext cx="744114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SE" dirty="0"/>
              <a:t>ORAN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34E285B-ADEB-BD4F-80E4-48EA61A0FFBF}"/>
              </a:ext>
            </a:extLst>
          </p:cNvPr>
          <p:cNvSpPr txBox="1"/>
          <p:nvPr/>
        </p:nvSpPr>
        <p:spPr>
          <a:xfrm>
            <a:off x="10839363" y="855022"/>
            <a:ext cx="737702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SE" dirty="0"/>
              <a:t>ONAP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75F5E32-548D-494D-81A3-2CF7F0B1B6B9}"/>
              </a:ext>
            </a:extLst>
          </p:cNvPr>
          <p:cNvSpPr txBox="1"/>
          <p:nvPr/>
        </p:nvSpPr>
        <p:spPr>
          <a:xfrm>
            <a:off x="10839363" y="1270508"/>
            <a:ext cx="57900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SE" dirty="0"/>
              <a:t>ANY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87542C5-70F8-F249-BD6E-5F6CB0DBA299}"/>
              </a:ext>
            </a:extLst>
          </p:cNvPr>
          <p:cNvCxnSpPr>
            <a:cxnSpLocks/>
          </p:cNvCxnSpPr>
          <p:nvPr/>
        </p:nvCxnSpPr>
        <p:spPr>
          <a:xfrm>
            <a:off x="7910358" y="6637789"/>
            <a:ext cx="168967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EC620320-4E16-2D4B-BE9C-E49AD149DD67}"/>
              </a:ext>
            </a:extLst>
          </p:cNvPr>
          <p:cNvSpPr txBox="1"/>
          <p:nvPr/>
        </p:nvSpPr>
        <p:spPr>
          <a:xfrm>
            <a:off x="8220732" y="6483900"/>
            <a:ext cx="1142423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SE" sz="1400" dirty="0"/>
              <a:t>NonRT-RIC</a:t>
            </a:r>
          </a:p>
        </p:txBody>
      </p:sp>
    </p:spTree>
    <p:extLst>
      <p:ext uri="{BB962C8B-B14F-4D97-AF65-F5344CB8AC3E}">
        <p14:creationId xmlns:p14="http://schemas.microsoft.com/office/powerpoint/2010/main" val="88968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4261</TotalTime>
  <Words>195</Words>
  <Application>Microsoft Macintosh PowerPoint</Application>
  <PresentationFormat>Widescreen</PresentationFormat>
  <Paragraphs>50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PNF/VNF PM data and event to rApp consumer</vt:lpstr>
      <vt:lpstr>PM Data (ROP-files) flow – simplied</vt:lpstr>
      <vt:lpstr>PM Event flow – simplied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PNF/VNF FileReady to filtered PM to consumer</dc:title>
  <dc:creator>Björn Magnusson</dc:creator>
  <cp:lastModifiedBy>Björn Magnusson</cp:lastModifiedBy>
  <cp:revision>4</cp:revision>
  <dcterms:created xsi:type="dcterms:W3CDTF">2022-03-24T15:46:39Z</dcterms:created>
  <dcterms:modified xsi:type="dcterms:W3CDTF">2022-04-05T09:37:12Z</dcterms:modified>
</cp:coreProperties>
</file>