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0" r:id="rId3"/>
    <p:sldMasterId id="2147483676" r:id="rId4"/>
  </p:sldMasterIdLst>
  <p:notesMasterIdLst>
    <p:notesMasterId r:id="rId31"/>
  </p:notesMasterIdLst>
  <p:sldIdLst>
    <p:sldId id="5390" r:id="rId5"/>
    <p:sldId id="5391" r:id="rId6"/>
    <p:sldId id="5389" r:id="rId7"/>
    <p:sldId id="5388" r:id="rId8"/>
    <p:sldId id="5374" r:id="rId9"/>
    <p:sldId id="5385" r:id="rId10"/>
    <p:sldId id="5384" r:id="rId11"/>
    <p:sldId id="5372" r:id="rId12"/>
    <p:sldId id="5373" r:id="rId13"/>
    <p:sldId id="5371" r:id="rId14"/>
    <p:sldId id="5321" r:id="rId15"/>
    <p:sldId id="5349" r:id="rId16"/>
    <p:sldId id="5323" r:id="rId17"/>
    <p:sldId id="1391" r:id="rId18"/>
    <p:sldId id="5322" r:id="rId19"/>
    <p:sldId id="537" r:id="rId20"/>
    <p:sldId id="1386" r:id="rId21"/>
    <p:sldId id="1390" r:id="rId22"/>
    <p:sldId id="561" r:id="rId23"/>
    <p:sldId id="559" r:id="rId24"/>
    <p:sldId id="536" r:id="rId25"/>
    <p:sldId id="447" r:id="rId26"/>
    <p:sldId id="257" r:id="rId27"/>
    <p:sldId id="384" r:id="rId28"/>
    <p:sldId id="445" r:id="rId29"/>
    <p:sldId id="25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8050" autoAdjust="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KATESH KUMAR, VIJAY" userId="59334f0a-f4a6-45bb-8bde-ce56cbc115f8" providerId="ADAL" clId="{E4F9E054-BCB5-4496-9D83-18E967812B63}"/>
    <pc:docChg chg="delSld modSld sldOrd delMainMaster">
      <pc:chgData name="VENKATESH KUMAR, VIJAY" userId="59334f0a-f4a6-45bb-8bde-ce56cbc115f8" providerId="ADAL" clId="{E4F9E054-BCB5-4496-9D83-18E967812B63}" dt="2023-03-02T16:30:51.966" v="17"/>
      <pc:docMkLst>
        <pc:docMk/>
      </pc:docMkLst>
      <pc:sldChg chg="ord">
        <pc:chgData name="VENKATESH KUMAR, VIJAY" userId="59334f0a-f4a6-45bb-8bde-ce56cbc115f8" providerId="ADAL" clId="{E4F9E054-BCB5-4496-9D83-18E967812B63}" dt="2023-03-02T16:30:51.966" v="17"/>
        <pc:sldMkLst>
          <pc:docMk/>
          <pc:sldMk cId="1976395672" sldId="256"/>
        </pc:sldMkLst>
      </pc:sldChg>
      <pc:sldChg chg="del">
        <pc:chgData name="VENKATESH KUMAR, VIJAY" userId="59334f0a-f4a6-45bb-8bde-ce56cbc115f8" providerId="ADAL" clId="{E4F9E054-BCB5-4496-9D83-18E967812B63}" dt="2023-03-02T16:30:00.405" v="11" actId="47"/>
        <pc:sldMkLst>
          <pc:docMk/>
          <pc:sldMk cId="1613056110" sldId="258"/>
        </pc:sldMkLst>
      </pc:sldChg>
      <pc:sldChg chg="del">
        <pc:chgData name="VENKATESH KUMAR, VIJAY" userId="59334f0a-f4a6-45bb-8bde-ce56cbc115f8" providerId="ADAL" clId="{E4F9E054-BCB5-4496-9D83-18E967812B63}" dt="2023-03-02T16:29:48.920" v="10" actId="47"/>
        <pc:sldMkLst>
          <pc:docMk/>
          <pc:sldMk cId="3218121956" sldId="259"/>
        </pc:sldMkLst>
      </pc:sldChg>
      <pc:sldChg chg="del">
        <pc:chgData name="VENKATESH KUMAR, VIJAY" userId="59334f0a-f4a6-45bb-8bde-ce56cbc115f8" providerId="ADAL" clId="{E4F9E054-BCB5-4496-9D83-18E967812B63}" dt="2023-03-02T16:29:43.265" v="9" actId="47"/>
        <pc:sldMkLst>
          <pc:docMk/>
          <pc:sldMk cId="2907752921" sldId="260"/>
        </pc:sldMkLst>
      </pc:sldChg>
      <pc:sldChg chg="ord">
        <pc:chgData name="VENKATESH KUMAR, VIJAY" userId="59334f0a-f4a6-45bb-8bde-ce56cbc115f8" providerId="ADAL" clId="{E4F9E054-BCB5-4496-9D83-18E967812B63}" dt="2023-03-02T16:30:24.414" v="14"/>
        <pc:sldMkLst>
          <pc:docMk/>
          <pc:sldMk cId="2961140609" sldId="384"/>
        </pc:sldMkLst>
      </pc:sldChg>
      <pc:sldChg chg="del">
        <pc:chgData name="VENKATESH KUMAR, VIJAY" userId="59334f0a-f4a6-45bb-8bde-ce56cbc115f8" providerId="ADAL" clId="{E4F9E054-BCB5-4496-9D83-18E967812B63}" dt="2023-03-02T16:29:19.781" v="7" actId="47"/>
        <pc:sldMkLst>
          <pc:docMk/>
          <pc:sldMk cId="773751649" sldId="409"/>
        </pc:sldMkLst>
      </pc:sldChg>
      <pc:sldChg chg="del">
        <pc:chgData name="VENKATESH KUMAR, VIJAY" userId="59334f0a-f4a6-45bb-8bde-ce56cbc115f8" providerId="ADAL" clId="{E4F9E054-BCB5-4496-9D83-18E967812B63}" dt="2023-03-02T16:29:17.515" v="6" actId="47"/>
        <pc:sldMkLst>
          <pc:docMk/>
          <pc:sldMk cId="3717818500" sldId="410"/>
        </pc:sldMkLst>
      </pc:sldChg>
      <pc:sldChg chg="del">
        <pc:chgData name="VENKATESH KUMAR, VIJAY" userId="59334f0a-f4a6-45bb-8bde-ce56cbc115f8" providerId="ADAL" clId="{E4F9E054-BCB5-4496-9D83-18E967812B63}" dt="2023-03-02T16:30:46.638" v="15" actId="47"/>
        <pc:sldMkLst>
          <pc:docMk/>
          <pc:sldMk cId="1546958400" sldId="442"/>
        </pc:sldMkLst>
      </pc:sldChg>
      <pc:sldChg chg="del">
        <pc:chgData name="VENKATESH KUMAR, VIJAY" userId="59334f0a-f4a6-45bb-8bde-ce56cbc115f8" providerId="ADAL" clId="{E4F9E054-BCB5-4496-9D83-18E967812B63}" dt="2023-03-02T16:29:30.346" v="8" actId="47"/>
        <pc:sldMkLst>
          <pc:docMk/>
          <pc:sldMk cId="336308471" sldId="443"/>
        </pc:sldMkLst>
      </pc:sldChg>
      <pc:sldChg chg="del">
        <pc:chgData name="VENKATESH KUMAR, VIJAY" userId="59334f0a-f4a6-45bb-8bde-ce56cbc115f8" providerId="ADAL" clId="{E4F9E054-BCB5-4496-9D83-18E967812B63}" dt="2023-03-02T16:29:00.014" v="4" actId="47"/>
        <pc:sldMkLst>
          <pc:docMk/>
          <pc:sldMk cId="1074132539" sldId="444"/>
        </pc:sldMkLst>
      </pc:sldChg>
      <pc:sldChg chg="del">
        <pc:chgData name="VENKATESH KUMAR, VIJAY" userId="59334f0a-f4a6-45bb-8bde-ce56cbc115f8" providerId="ADAL" clId="{E4F9E054-BCB5-4496-9D83-18E967812B63}" dt="2023-03-02T16:29:02.959" v="5" actId="47"/>
        <pc:sldMkLst>
          <pc:docMk/>
          <pc:sldMk cId="570234535" sldId="446"/>
        </pc:sldMkLst>
      </pc:sldChg>
      <pc:sldChg chg="del">
        <pc:chgData name="VENKATESH KUMAR, VIJAY" userId="59334f0a-f4a6-45bb-8bde-ce56cbc115f8" providerId="ADAL" clId="{E4F9E054-BCB5-4496-9D83-18E967812B63}" dt="2023-03-02T16:30:05.757" v="12" actId="47"/>
        <pc:sldMkLst>
          <pc:docMk/>
          <pc:sldMk cId="4079810975" sldId="448"/>
        </pc:sldMkLst>
      </pc:sldChg>
      <pc:sldChg chg="del">
        <pc:chgData name="VENKATESH KUMAR, VIJAY" userId="59334f0a-f4a6-45bb-8bde-ce56cbc115f8" providerId="ADAL" clId="{E4F9E054-BCB5-4496-9D83-18E967812B63}" dt="2023-03-02T16:28:48.685" v="3" actId="47"/>
        <pc:sldMkLst>
          <pc:docMk/>
          <pc:sldMk cId="668553093" sldId="538"/>
        </pc:sldMkLst>
      </pc:sldChg>
      <pc:sldChg chg="del">
        <pc:chgData name="VENKATESH KUMAR, VIJAY" userId="59334f0a-f4a6-45bb-8bde-ce56cbc115f8" providerId="ADAL" clId="{E4F9E054-BCB5-4496-9D83-18E967812B63}" dt="2023-03-02T16:28:37.764" v="2" actId="47"/>
        <pc:sldMkLst>
          <pc:docMk/>
          <pc:sldMk cId="2033815204" sldId="5320"/>
        </pc:sldMkLst>
      </pc:sldChg>
      <pc:sldChg chg="del">
        <pc:chgData name="VENKATESH KUMAR, VIJAY" userId="59334f0a-f4a6-45bb-8bde-ce56cbc115f8" providerId="ADAL" clId="{E4F9E054-BCB5-4496-9D83-18E967812B63}" dt="2023-03-02T16:28:03.925" v="1" actId="47"/>
        <pc:sldMkLst>
          <pc:docMk/>
          <pc:sldMk cId="1866819781" sldId="5386"/>
        </pc:sldMkLst>
      </pc:sldChg>
      <pc:sldChg chg="del">
        <pc:chgData name="VENKATESH KUMAR, VIJAY" userId="59334f0a-f4a6-45bb-8bde-ce56cbc115f8" providerId="ADAL" clId="{E4F9E054-BCB5-4496-9D83-18E967812B63}" dt="2023-03-02T16:27:53.862" v="0" actId="47"/>
        <pc:sldMkLst>
          <pc:docMk/>
          <pc:sldMk cId="1888389086" sldId="5387"/>
        </pc:sldMkLst>
      </pc:sldChg>
      <pc:sldMasterChg chg="del delSldLayout">
        <pc:chgData name="VENKATESH KUMAR, VIJAY" userId="59334f0a-f4a6-45bb-8bde-ce56cbc115f8" providerId="ADAL" clId="{E4F9E054-BCB5-4496-9D83-18E967812B63}" dt="2023-03-02T16:28:37.764" v="2" actId="47"/>
        <pc:sldMasterMkLst>
          <pc:docMk/>
          <pc:sldMasterMk cId="3456283906" sldId="2147483691"/>
        </pc:sldMasterMkLst>
        <pc:sldLayoutChg chg="del">
          <pc:chgData name="VENKATESH KUMAR, VIJAY" userId="59334f0a-f4a6-45bb-8bde-ce56cbc115f8" providerId="ADAL" clId="{E4F9E054-BCB5-4496-9D83-18E967812B63}" dt="2023-03-02T16:28:37.764" v="2" actId="47"/>
          <pc:sldLayoutMkLst>
            <pc:docMk/>
            <pc:sldMasterMk cId="3456283906" sldId="2147483691"/>
            <pc:sldLayoutMk cId="4181648166" sldId="2147483692"/>
          </pc:sldLayoutMkLst>
        </pc:sldLayoutChg>
        <pc:sldLayoutChg chg="del">
          <pc:chgData name="VENKATESH KUMAR, VIJAY" userId="59334f0a-f4a6-45bb-8bde-ce56cbc115f8" providerId="ADAL" clId="{E4F9E054-BCB5-4496-9D83-18E967812B63}" dt="2023-03-02T16:28:37.764" v="2" actId="47"/>
          <pc:sldLayoutMkLst>
            <pc:docMk/>
            <pc:sldMasterMk cId="3456283906" sldId="2147483691"/>
            <pc:sldLayoutMk cId="2469254503" sldId="2147483693"/>
          </pc:sldLayoutMkLst>
        </pc:sldLayoutChg>
        <pc:sldLayoutChg chg="del">
          <pc:chgData name="VENKATESH KUMAR, VIJAY" userId="59334f0a-f4a6-45bb-8bde-ce56cbc115f8" providerId="ADAL" clId="{E4F9E054-BCB5-4496-9D83-18E967812B63}" dt="2023-03-02T16:28:37.764" v="2" actId="47"/>
          <pc:sldLayoutMkLst>
            <pc:docMk/>
            <pc:sldMasterMk cId="3456283906" sldId="2147483691"/>
            <pc:sldLayoutMk cId="3488321161" sldId="2147483694"/>
          </pc:sldLayoutMkLst>
        </pc:sldLayoutChg>
        <pc:sldLayoutChg chg="del">
          <pc:chgData name="VENKATESH KUMAR, VIJAY" userId="59334f0a-f4a6-45bb-8bde-ce56cbc115f8" providerId="ADAL" clId="{E4F9E054-BCB5-4496-9D83-18E967812B63}" dt="2023-03-02T16:28:37.764" v="2" actId="47"/>
          <pc:sldLayoutMkLst>
            <pc:docMk/>
            <pc:sldMasterMk cId="3456283906" sldId="2147483691"/>
            <pc:sldLayoutMk cId="2381394141" sldId="214748369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71369-3746-4809-B5A3-E3ED756F7484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C91D9-5E24-480C-8591-077854D51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28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C91D9-5E24-480C-8591-077854D51D2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362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0C56E-A73D-4CF0-89E7-7369E9F9675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494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C91D9-5E24-480C-8591-077854D51D2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31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612">
              <a:defRPr/>
            </a:pPr>
            <a:fld id="{FDA4A743-FE04-447A-BCEE-D052DFF8D688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12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0978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612">
              <a:defRPr/>
            </a:pPr>
            <a:fld id="{FDA4A743-FE04-447A-BCEE-D052DFF8D688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2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8179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C91D9-5E24-480C-8591-077854D51D2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05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612">
              <a:defRPr/>
            </a:pPr>
            <a:fld id="{FDA4A743-FE04-447A-BCEE-D052DFF8D688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4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30361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C91D9-5E24-480C-8591-077854D51D2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131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C91D9-5E24-480C-8591-077854D51D2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912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612">
              <a:defRPr/>
            </a:pPr>
            <a:fld id="{FDA4A743-FE04-447A-BCEE-D052DFF8D688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7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05408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C91D9-5E24-480C-8591-077854D51D2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131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66612">
              <a:defRPr/>
            </a:pPr>
            <a:fld id="{FDA4A743-FE04-447A-BCEE-D052DFF8D688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9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0027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EFF-90AC-4047-AC28-CA3D42AA6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74EE16-6EB1-448B-B24F-73326CF7F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E0037-4C87-4348-935D-1EEE1145D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407C4-3658-4B4E-9241-B8E0BFEFE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33D36-9CF7-4915-B014-E7B585B29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615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A6767-E644-4DC8-9659-F07D7FE3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FC4AA2-519D-4740-9173-59D92F5A3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720FA-5E52-4DAD-A454-539D963A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2389-373B-4A89-A071-2F65A518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8E0D4-F810-46A1-A5CD-149B148E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83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F67BD1-F08F-4FD6-9B43-C2DC6E1F45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9C8EC-2983-450D-AA9A-9B2310819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7472-A9D0-4797-9C89-AE0725C2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EA871-D5B3-4C76-BCD1-C360CEBF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D98E3-AD6F-40A2-B000-1542C64BF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139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6499893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24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39236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2230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guoliang_liu\桌面\中国移动通信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51" y="222250"/>
            <a:ext cx="2559049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guoliang_liu\桌面\移动改变生活副本.png"/>
          <p:cNvPicPr>
            <a:picLocks noChangeAspect="1" noChangeArrowheads="1"/>
          </p:cNvPicPr>
          <p:nvPr userDrawn="1"/>
        </p:nvPicPr>
        <p:blipFill>
          <a:blip r:embed="rId4" cstate="print"/>
          <a:srcRect t="50000"/>
          <a:stretch>
            <a:fillRect/>
          </a:stretch>
        </p:blipFill>
        <p:spPr bwMode="auto">
          <a:xfrm>
            <a:off x="9647767" y="446088"/>
            <a:ext cx="2103967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1"/>
          <p:cNvSpPr txBox="1">
            <a:spLocks/>
          </p:cNvSpPr>
          <p:nvPr userDrawn="1"/>
        </p:nvSpPr>
        <p:spPr>
          <a:xfrm>
            <a:off x="1102784" y="4437063"/>
            <a:ext cx="10363200" cy="863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spc="3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zh-CN" altLang="en-US" sz="2000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  <a:cs typeface="+mj-cs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914400" y="2492896"/>
            <a:ext cx="10363200" cy="86409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3600" b="1" spc="30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6180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12192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guoliang_liu\桌面\中国移动通信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76467" y="90488"/>
            <a:ext cx="1468967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349" y="197768"/>
            <a:ext cx="5280587" cy="49492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200" b="1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12776"/>
            <a:ext cx="10972800" cy="4680520"/>
          </a:xfrm>
        </p:spPr>
        <p:txBody>
          <a:bodyPr/>
          <a:lstStyle>
            <a:lvl1pPr>
              <a:lnSpc>
                <a:spcPct val="150000"/>
              </a:lnSpc>
              <a:defRPr sz="2400">
                <a:latin typeface="华文中宋" pitchFamily="2" charset="-122"/>
                <a:ea typeface="华文中宋" pitchFamily="2" charset="-122"/>
              </a:defRPr>
            </a:lvl1pPr>
            <a:lvl2pPr>
              <a:lnSpc>
                <a:spcPct val="150000"/>
              </a:lnSpc>
              <a:defRPr sz="2000">
                <a:latin typeface="华文中宋" pitchFamily="2" charset="-122"/>
                <a:ea typeface="华文中宋" pitchFamily="2" charset="-122"/>
              </a:defRPr>
            </a:lvl2pPr>
            <a:lvl3pPr>
              <a:lnSpc>
                <a:spcPct val="150000"/>
              </a:lnSpc>
              <a:defRPr sz="1700">
                <a:latin typeface="华文中宋" pitchFamily="2" charset="-122"/>
                <a:ea typeface="华文中宋" pitchFamily="2" charset="-122"/>
              </a:defRPr>
            </a:lvl3pPr>
            <a:lvl4pPr>
              <a:defRPr>
                <a:latin typeface="微软雅黑" pitchFamily="34" charset="-122"/>
                <a:ea typeface="微软雅黑" pitchFamily="34" charset="-122"/>
              </a:defRPr>
            </a:lvl4pPr>
            <a:lvl5pPr>
              <a:defRPr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123524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>
            <a:grpSpLocks/>
          </p:cNvGrpSpPr>
          <p:nvPr userDrawn="1"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3" name="副标题 2"/>
            <p:cNvSpPr txBox="1">
              <a:spLocks/>
            </p:cNvSpPr>
            <p:nvPr userDrawn="1"/>
          </p:nvSpPr>
          <p:spPr>
            <a:xfrm>
              <a:off x="3803650" y="2924175"/>
              <a:ext cx="1536700" cy="684213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rgbClr val="2C5EAC"/>
                  </a:solidFill>
                  <a:latin typeface="微软雅黑" pitchFamily="34" charset="-122"/>
                  <a:ea typeface="微软雅黑" pitchFamily="34" charset="-122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zh-CN" altLang="en-US" sz="4400" b="1" dirty="0">
                  <a:solidFill>
                    <a:schemeClr val="bg1"/>
                  </a:solidFill>
                </a:rPr>
                <a:t>谢 谢</a:t>
              </a: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457400"/>
              <a:ext cx="9144000" cy="54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C:\Documents and Settings\guoliang_liu\桌面\中国移动通信logo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t="50000"/>
            <a:stretch>
              <a:fillRect/>
            </a:stretch>
          </p:blipFill>
          <p:spPr bwMode="auto">
            <a:xfrm>
              <a:off x="7428672" y="6243415"/>
              <a:ext cx="1422705" cy="482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C:\Documents and Settings\guoliang_liu\桌面\移动改变生活副本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b="50000"/>
            <a:stretch>
              <a:fillRect/>
            </a:stretch>
          </p:blipFill>
          <p:spPr bwMode="auto">
            <a:xfrm>
              <a:off x="329416" y="6309320"/>
              <a:ext cx="1578288" cy="315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9144000" cy="1614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 userDrawn="1"/>
          </p:nvSpPr>
          <p:spPr>
            <a:xfrm>
              <a:off x="3059113" y="2492375"/>
              <a:ext cx="2952750" cy="9239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5400" dirty="0">
                  <a:solidFill>
                    <a:schemeClr val="bg1"/>
                  </a:solidFill>
                  <a:latin typeface="华文中宋" pitchFamily="2" charset="-122"/>
                  <a:ea typeface="华文中宋" pitchFamily="2" charset="-122"/>
                </a:rPr>
                <a:t>谢 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7878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95" y="274638"/>
            <a:ext cx="1097301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495" y="1600202"/>
            <a:ext cx="10973012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715711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95" y="274638"/>
            <a:ext cx="1097301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171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C2F4-23EE-477E-B111-11747FDC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5282C-FB2D-4E10-BC4D-D00A76B9D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14EEC-32BB-4479-A6F3-953FBDE4F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C6E46-E69E-443A-8B6C-6D05447C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ACA15-2564-48A7-9883-DB6261D7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038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19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664619" y="6608386"/>
            <a:ext cx="527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173ED6-4A69-4FA8-8A09-51FC87ACF5D8}" type="slidenum">
              <a:rPr lang="zh-CN" altLang="en-US" sz="1200" b="1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pPr algn="r"/>
              <a:t>‹#›</a:t>
            </a:fld>
            <a:endParaRPr lang="zh-CN" altLang="en-US" sz="1200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2526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3924081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61435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91721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971449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845918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8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E331-C797-4086-8C18-0B2FAECE7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8D918-E61B-4F3F-970F-DE3DE792C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95287-3B66-4A79-B8F1-6635B6C30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4B1D-4780-469C-A67A-388CFFF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78FC-CDF5-40D3-A15B-9101A762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8688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913D-9834-4C51-BCE6-11F2ED63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F880-5C9D-4645-8C90-8D4A4D60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E079A-0512-45A1-8F65-18D785CB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12FC8-C03A-4C04-ACCF-81BBF7CC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878DD-151E-4C80-90CC-989B9CE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62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5C32-A2EC-4A4D-AAB6-62BF55169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85502-C4E0-48A2-96E7-36E1DEE2E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1F71A-6641-451F-8CB5-9E9ED3D7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C8CE4-4FEE-4402-AEB9-811C5601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DEB5-1B9A-4F7F-86D2-F2F6039F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428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04A0B-0C6A-417A-B804-4A57C8CF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B0C6-1406-43AD-9DDA-62E41FFE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775-6EF1-481A-80E3-3E6537E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D55E-4066-4EFC-B5CD-BD0B5DF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7FE7-BDE2-4A7F-8881-5166E02D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0737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E9E8-8143-48F7-B151-4482E306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C896-C6AC-4370-9812-A7EAA6DA4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7E3B-E274-4B44-BD29-612E33958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2D345-895B-43C5-9DE8-07B80B95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3365-3891-41E4-9CB1-706D7107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E8149-1750-489A-BE0E-E1108FC3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6122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DAB2-1978-4532-AC48-4D584177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6BB4-AE7A-48AE-AE00-F4AB339E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4045D-38B8-475D-BF7F-5CFF35BC0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E177-9C35-48AB-B04E-0E0CA2A1E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98E3A-7AF7-4151-9A83-59C7BC448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32E4-C917-42B1-AC27-80AE5F00D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0382-6EFE-4F68-BA1E-EE0F4C17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71BBE-AB1B-4D69-9D4C-945BC48E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1928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DB61-C9FD-4B72-9455-BABD1434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DA7B79-94A6-45BE-AB27-29C5E03B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28EEA-D431-41B6-AE3F-364E73F5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4A19C-2DD4-4DB2-BF0E-D7C6C0F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7667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91191-46B0-4B31-84ED-0020552C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78C96-EF3C-42E4-8783-7BC354A9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F0E0-BA4F-44EA-9E27-A38E4799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809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3129-1A45-4117-940E-815F4C87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68B1-ADCE-4BB4-AEF5-935ABF0A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A37F3-EC36-4F32-B4A2-029E12D05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5F025-17F8-4733-A0E9-45F40FD6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82F1B-9730-4E36-A975-EEC3B66A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81B5-C0C0-437D-9506-A9B3C64A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7854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14C9-FA3C-4555-B645-875BBE35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02B1-F3BA-4053-ABC1-55998AF0B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4BED1-7AB4-4D4C-8974-D704111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886BD-258F-438B-8A35-1E1DF9D0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FEA-4AF6-474C-90B5-7021EFE8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2D65F-08EF-4EA6-B8CF-3066CFD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3059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AFAC-38E8-4D61-86CB-F3E34BC3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E5509-E6EA-409F-A531-EB95A5D5B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92BA7-5387-4943-A30F-BCD2BB73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832FD-4CAD-4B00-9E83-5703721D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E939-0962-4B73-9E6A-9E4164BAB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01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0940-F54F-431B-8E8B-8EFC7D659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ADE6B-A5FF-4FC5-B6FE-714771AFD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E1376-208E-407D-B196-D9C5CFD9C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C9B29-AE8D-4B85-9827-2ED931BB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A43-F2D4-4B9F-B59D-F5088D2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6010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5222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2E076-6994-48EB-B601-2FEACD129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5B7F8-A145-4E7E-A2EA-7221F41A30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1F1C36-11F4-4B9F-A5B1-C854A22C9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37F5E7-50BF-4887-8994-21DED960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813BC-CCFD-4C9A-B6D4-DC4DDEBE6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65246-FB1A-47E4-887A-E1961DDE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092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5430843"/>
      </p:ext>
    </p:extLst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3736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EB1A7-DD05-4766-9F35-F0A832297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6F02A-B092-472B-80C4-4710822CC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8B549-1A9D-4CC7-8D69-D163ACBA4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FA66B-3018-4202-9B94-602395244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22CBF-CE61-4F4B-AA8D-11347C906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B74B99-03E4-460B-872F-387513F77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7CCFFD-A2E3-42CF-8B82-14069D508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E4E722-B643-40B6-954C-379DF8FD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12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39675-0119-45B1-BF96-7BA9B06C1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85F85B-387F-418F-83EC-C3DB6EC65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9928D-3F3F-4DBF-A310-BB1FDAEA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6A9982-9DAF-4C21-BB64-1C8D2A12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8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2CEDAE-CA01-41C3-9BDC-A7EFF3CC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8876E-2545-4CEA-8ADA-270CA5364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2E7DE-FC57-4B3C-99AD-EC1C63C9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04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F47A-47BF-4D7B-8C00-4C1B997C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802EB-BD99-48F5-90B4-E8FD787E6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73E917-2C5E-4BDF-9B56-15A54DE6A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87ACB-5CFC-4A08-9454-9C42E2F91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68379-B334-4B0C-9B50-78ECF43BA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14718-1FA7-4281-8922-2FAA28A14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68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ACEE6-8067-459D-945B-565CD98DD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745221-F001-41ED-AAD2-D813FE4802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B34DC2-79A7-4701-94E0-201C9DF5D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B92BC-D566-44DA-99EF-35DDF8927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228A5-75FF-4D6B-AA98-3A7F02EF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05237-3469-4983-8130-9664D4A0C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51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918E76-FF1B-4317-AFFA-95B9BBDE3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D8876-1102-4304-924E-6B2436792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A92F2-1004-473B-95B9-AED6960C8C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E4A9-9D65-485D-BB55-5C395283F48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56EDA-B9D1-4ABD-BAA0-EBEAF4B152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25A4D-E112-4180-945B-4DBDE2653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566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  <p:sldLayoutId id="2147483696" r:id="rId13"/>
    <p:sldLayoutId id="214748369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175"/>
            <a:ext cx="12192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957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0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DD571E-8BAA-4B0E-9EBB-5E6DB3B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34416-F9A6-41A5-9F6C-09702AC1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DE25-820B-485C-9F0B-21E96738E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3BF2-3A7E-4EC6-BE44-1D0112DB8877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097DA-FF3A-4FBE-B748-630151FE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964F5-D4A4-4D09-8A94-FBCBB7CF8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1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User_icon_2.svg" TargetMode="External"/><Relationship Id="rId7" Type="http://schemas.openxmlformats.org/officeDocument/2006/relationships/hyperlink" Target="http://commons.wikimedia.org/wiki/File:Emblem-person-red.svg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3.png"/><Relationship Id="rId5" Type="http://schemas.openxmlformats.org/officeDocument/2006/relationships/hyperlink" Target="http://commons.wikimedia.org/wiki/file:emblem-person-orange.svg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7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hyperlink" Target="http://commons.wikimedia.org/wiki/File:User_icon_2.sv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nap/oom/blob/master/kubernetes/dcaegen2-services/values.ya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1035" y="208155"/>
            <a:ext cx="11506200" cy="538162"/>
          </a:xfrm>
        </p:spPr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ONAP DCAE Architecture (LONDON)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878890" y="810739"/>
            <a:ext cx="7371521" cy="48443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233266" y="1912816"/>
            <a:ext cx="6491550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991362" y="4550313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583412" y="4613924"/>
            <a:ext cx="802503" cy="39700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819379" y="4568089"/>
            <a:ext cx="802503" cy="413360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4359673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2033996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6446312" y="265308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5308643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5164967" y="4583399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1036320" y="1070348"/>
            <a:ext cx="6847840" cy="342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DMAAP/KAFKA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536256" y="5169521"/>
            <a:ext cx="872446" cy="4963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3162840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3058832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6578534" y="4561711"/>
            <a:ext cx="810790" cy="413359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4" y="4975070"/>
            <a:ext cx="1447835" cy="83711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5389048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2419664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2220274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3663856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757167" y="3092003"/>
            <a:ext cx="13054" cy="151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2464549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766255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778637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810523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24089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5683413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080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848988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706111" y="2135330"/>
            <a:ext cx="813723" cy="40827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6522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5872849" y="2153661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700513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96" name="Flowchart: Predefined Process 95">
            <a:extLst>
              <a:ext uri="{FF2B5EF4-FFF2-40B4-BE49-F238E27FC236}">
                <a16:creationId xmlns:a16="http://schemas.microsoft.com/office/drawing/2014/main" id="{EB90212B-24D0-4946-8BE0-6B6D47DB30DA}"/>
              </a:ext>
            </a:extLst>
          </p:cNvPr>
          <p:cNvSpPr/>
          <p:nvPr/>
        </p:nvSpPr>
        <p:spPr>
          <a:xfrm>
            <a:off x="4313668" y="267213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Flowchart: Predefined Process 100">
            <a:extLst>
              <a:ext uri="{FF2B5EF4-FFF2-40B4-BE49-F238E27FC236}">
                <a16:creationId xmlns:a16="http://schemas.microsoft.com/office/drawing/2014/main" id="{E2D7AF35-BF49-4191-93D4-40D0FC708384}"/>
              </a:ext>
            </a:extLst>
          </p:cNvPr>
          <p:cNvSpPr/>
          <p:nvPr/>
        </p:nvSpPr>
        <p:spPr>
          <a:xfrm>
            <a:off x="3089712" y="2713737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Flowchart: Predefined Process 101">
            <a:extLst>
              <a:ext uri="{FF2B5EF4-FFF2-40B4-BE49-F238E27FC236}">
                <a16:creationId xmlns:a16="http://schemas.microsoft.com/office/drawing/2014/main" id="{F801D63A-824E-4719-AF6A-97562D36447D}"/>
              </a:ext>
            </a:extLst>
          </p:cNvPr>
          <p:cNvSpPr/>
          <p:nvPr/>
        </p:nvSpPr>
        <p:spPr>
          <a:xfrm>
            <a:off x="5296286" y="269260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Flowchart: Predefined Process 102">
            <a:extLst>
              <a:ext uri="{FF2B5EF4-FFF2-40B4-BE49-F238E27FC236}">
                <a16:creationId xmlns:a16="http://schemas.microsoft.com/office/drawing/2014/main" id="{ED292454-70A0-47F6-9E68-8AC2042FD9E9}"/>
              </a:ext>
            </a:extLst>
          </p:cNvPr>
          <p:cNvSpPr/>
          <p:nvPr/>
        </p:nvSpPr>
        <p:spPr>
          <a:xfrm>
            <a:off x="3577910" y="216467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Flowchart: Predefined Process 105">
            <a:extLst>
              <a:ext uri="{FF2B5EF4-FFF2-40B4-BE49-F238E27FC236}">
                <a16:creationId xmlns:a16="http://schemas.microsoft.com/office/drawing/2014/main" id="{0B4906C2-CB1F-4E3D-8004-B8543AC5A638}"/>
              </a:ext>
            </a:extLst>
          </p:cNvPr>
          <p:cNvSpPr/>
          <p:nvPr/>
        </p:nvSpPr>
        <p:spPr>
          <a:xfrm>
            <a:off x="2287428" y="368034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Flowchart: Predefined Process 106">
            <a:extLst>
              <a:ext uri="{FF2B5EF4-FFF2-40B4-BE49-F238E27FC236}">
                <a16:creationId xmlns:a16="http://schemas.microsoft.com/office/drawing/2014/main" id="{4A4AF02D-F635-4E22-8A14-988EFC467344}"/>
              </a:ext>
            </a:extLst>
          </p:cNvPr>
          <p:cNvSpPr/>
          <p:nvPr/>
        </p:nvSpPr>
        <p:spPr>
          <a:xfrm>
            <a:off x="2270751" y="463624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Flowchart: Predefined Process 107">
            <a:extLst>
              <a:ext uri="{FF2B5EF4-FFF2-40B4-BE49-F238E27FC236}">
                <a16:creationId xmlns:a16="http://schemas.microsoft.com/office/drawing/2014/main" id="{C65E3A75-5530-44EA-8CC0-F2961CC5FC2B}"/>
              </a:ext>
            </a:extLst>
          </p:cNvPr>
          <p:cNvSpPr/>
          <p:nvPr/>
        </p:nvSpPr>
        <p:spPr>
          <a:xfrm>
            <a:off x="6904488" y="6430905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777761-84C1-4726-AFE8-D6FA648EA361}"/>
              </a:ext>
            </a:extLst>
          </p:cNvPr>
          <p:cNvSpPr txBox="1"/>
          <p:nvPr/>
        </p:nvSpPr>
        <p:spPr>
          <a:xfrm>
            <a:off x="7129567" y="6491607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Policy Sidecar</a:t>
            </a:r>
          </a:p>
        </p:txBody>
      </p:sp>
      <p:sp>
        <p:nvSpPr>
          <p:cNvPr id="116" name="Flowchart: Predefined Process 115">
            <a:extLst>
              <a:ext uri="{FF2B5EF4-FFF2-40B4-BE49-F238E27FC236}">
                <a16:creationId xmlns:a16="http://schemas.microsoft.com/office/drawing/2014/main" id="{66BA5A09-09CA-4A40-A46E-F9B01BFD2093}"/>
              </a:ext>
            </a:extLst>
          </p:cNvPr>
          <p:cNvSpPr/>
          <p:nvPr/>
        </p:nvSpPr>
        <p:spPr>
          <a:xfrm>
            <a:off x="3148060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82173799-4260-4D8A-8BBA-41BB32926519}"/>
              </a:ext>
            </a:extLst>
          </p:cNvPr>
          <p:cNvSpPr/>
          <p:nvPr/>
        </p:nvSpPr>
        <p:spPr>
          <a:xfrm>
            <a:off x="8566632" y="644865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AB3793A-33C9-4ECD-A51D-8875B2EEE506}"/>
              </a:ext>
            </a:extLst>
          </p:cNvPr>
          <p:cNvSpPr txBox="1"/>
          <p:nvPr/>
        </p:nvSpPr>
        <p:spPr>
          <a:xfrm>
            <a:off x="8737575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Dmaap init-container</a:t>
            </a:r>
          </a:p>
        </p:txBody>
      </p:sp>
      <p:sp>
        <p:nvSpPr>
          <p:cNvPr id="126" name="Flowchart: Predefined Process 125">
            <a:extLst>
              <a:ext uri="{FF2B5EF4-FFF2-40B4-BE49-F238E27FC236}">
                <a16:creationId xmlns:a16="http://schemas.microsoft.com/office/drawing/2014/main" id="{7106C952-87B1-4413-8DFF-080BB27F8115}"/>
              </a:ext>
            </a:extLst>
          </p:cNvPr>
          <p:cNvSpPr/>
          <p:nvPr/>
        </p:nvSpPr>
        <p:spPr>
          <a:xfrm>
            <a:off x="2367819" y="464187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Flowchart: Predefined Process 126">
            <a:extLst>
              <a:ext uri="{FF2B5EF4-FFF2-40B4-BE49-F238E27FC236}">
                <a16:creationId xmlns:a16="http://schemas.microsoft.com/office/drawing/2014/main" id="{D068A710-0F6C-42DD-98F9-E1B5582E2EAC}"/>
              </a:ext>
            </a:extLst>
          </p:cNvPr>
          <p:cNvSpPr/>
          <p:nvPr/>
        </p:nvSpPr>
        <p:spPr>
          <a:xfrm>
            <a:off x="10265338" y="64205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2A241D8-2988-4922-995E-B5D2E94D7F11}"/>
              </a:ext>
            </a:extLst>
          </p:cNvPr>
          <p:cNvSpPr txBox="1"/>
          <p:nvPr/>
        </p:nvSpPr>
        <p:spPr>
          <a:xfrm>
            <a:off x="10505734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AAF </a:t>
            </a:r>
            <a:r>
              <a:rPr lang="en-US" sz="1100" dirty="0" err="1"/>
              <a:t>init</a:t>
            </a:r>
            <a:r>
              <a:rPr lang="en-US" sz="1100"/>
              <a:t>-container*</a:t>
            </a:r>
            <a:endParaRPr lang="en-US" sz="1100" dirty="0"/>
          </a:p>
        </p:txBody>
      </p:sp>
      <p:sp>
        <p:nvSpPr>
          <p:cNvPr id="129" name="Flowchart: Predefined Process 128">
            <a:extLst>
              <a:ext uri="{FF2B5EF4-FFF2-40B4-BE49-F238E27FC236}">
                <a16:creationId xmlns:a16="http://schemas.microsoft.com/office/drawing/2014/main" id="{417F835C-F5E5-4F2C-A59D-2D411EC71EF5}"/>
              </a:ext>
            </a:extLst>
          </p:cNvPr>
          <p:cNvSpPr/>
          <p:nvPr/>
        </p:nvSpPr>
        <p:spPr>
          <a:xfrm>
            <a:off x="3532956" y="460476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Predefined Process 129">
            <a:extLst>
              <a:ext uri="{FF2B5EF4-FFF2-40B4-BE49-F238E27FC236}">
                <a16:creationId xmlns:a16="http://schemas.microsoft.com/office/drawing/2014/main" id="{06E7A8F8-DC1E-46BF-BFAC-675F83B8EE8B}"/>
              </a:ext>
            </a:extLst>
          </p:cNvPr>
          <p:cNvSpPr/>
          <p:nvPr/>
        </p:nvSpPr>
        <p:spPr>
          <a:xfrm>
            <a:off x="4687600" y="458139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Predefined Process 130">
            <a:extLst>
              <a:ext uri="{FF2B5EF4-FFF2-40B4-BE49-F238E27FC236}">
                <a16:creationId xmlns:a16="http://schemas.microsoft.com/office/drawing/2014/main" id="{18A851B3-3559-463E-9BD4-945D877FC71F}"/>
              </a:ext>
            </a:extLst>
          </p:cNvPr>
          <p:cNvSpPr/>
          <p:nvPr/>
        </p:nvSpPr>
        <p:spPr>
          <a:xfrm>
            <a:off x="3243963" y="366781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lowchart: Magnetic Disk 97">
            <a:extLst>
              <a:ext uri="{FF2B5EF4-FFF2-40B4-BE49-F238E27FC236}">
                <a16:creationId xmlns:a16="http://schemas.microsoft.com/office/drawing/2014/main" id="{71129A4C-11CC-4751-8FA2-F2AC1E7991EE}"/>
              </a:ext>
            </a:extLst>
          </p:cNvPr>
          <p:cNvSpPr/>
          <p:nvPr/>
        </p:nvSpPr>
        <p:spPr>
          <a:xfrm>
            <a:off x="10054963" y="3575393"/>
            <a:ext cx="1154950" cy="1160882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(ChartMuseum/nexus) or git repository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5FA4F08-886E-47A5-83D3-A885F23CD204}"/>
              </a:ext>
            </a:extLst>
          </p:cNvPr>
          <p:cNvSpPr txBox="1"/>
          <p:nvPr/>
        </p:nvSpPr>
        <p:spPr>
          <a:xfrm>
            <a:off x="1122253" y="1549127"/>
            <a:ext cx="24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Kubernetes Cluster</a:t>
            </a:r>
          </a:p>
        </p:txBody>
      </p:sp>
      <p:sp>
        <p:nvSpPr>
          <p:cNvPr id="134" name="Flowchart: Predefined Process 133">
            <a:extLst>
              <a:ext uri="{FF2B5EF4-FFF2-40B4-BE49-F238E27FC236}">
                <a16:creationId xmlns:a16="http://schemas.microsoft.com/office/drawing/2014/main" id="{A05E55AD-C6F3-419A-8333-7E12602B4B1F}"/>
              </a:ext>
            </a:extLst>
          </p:cNvPr>
          <p:cNvSpPr/>
          <p:nvPr/>
        </p:nvSpPr>
        <p:spPr>
          <a:xfrm>
            <a:off x="5865729" y="460476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3EF56EA0-92E5-4799-9E50-99C100ADD6DD}"/>
              </a:ext>
            </a:extLst>
          </p:cNvPr>
          <p:cNvSpPr/>
          <p:nvPr/>
        </p:nvSpPr>
        <p:spPr>
          <a:xfrm>
            <a:off x="7250661" y="461230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09BF08B1-7BA3-4050-BD5B-D69C8DDD3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034" y="1628837"/>
            <a:ext cx="482125" cy="482125"/>
          </a:xfrm>
          <a:prstGeom prst="rect">
            <a:avLst/>
          </a:prstGeom>
        </p:spPr>
      </p:pic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95917ADB-A5CD-492B-AD54-1762F2294ACE}"/>
              </a:ext>
            </a:extLst>
          </p:cNvPr>
          <p:cNvCxnSpPr>
            <a:cxnSpLocks/>
            <a:stCxn id="98" idx="1"/>
          </p:cNvCxnSpPr>
          <p:nvPr/>
        </p:nvCxnSpPr>
        <p:spPr>
          <a:xfrm rot="16200000" flipV="1">
            <a:off x="8621414" y="1564369"/>
            <a:ext cx="1081160" cy="294088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2A66DC5-A5BE-437D-8CA6-41966391CCCC}"/>
              </a:ext>
            </a:extLst>
          </p:cNvPr>
          <p:cNvSpPr txBox="1"/>
          <p:nvPr/>
        </p:nvSpPr>
        <p:spPr>
          <a:xfrm>
            <a:off x="8727778" y="1690453"/>
            <a:ext cx="255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Deployment </a:t>
            </a:r>
          </a:p>
        </p:txBody>
      </p:sp>
      <p:pic>
        <p:nvPicPr>
          <p:cNvPr id="182" name="Picture 1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06BF73-C9E6-4BA3-A8CF-E571FE67D6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25616" r="1" b="25752"/>
          <a:stretch/>
        </p:blipFill>
        <p:spPr>
          <a:xfrm>
            <a:off x="8274956" y="2023251"/>
            <a:ext cx="548731" cy="276049"/>
          </a:xfrm>
          <a:prstGeom prst="rect">
            <a:avLst/>
          </a:prstGeom>
        </p:spPr>
      </p:pic>
      <p:pic>
        <p:nvPicPr>
          <p:cNvPr id="184" name="Picture 183" descr="Text&#10;&#10;Description automatically generated">
            <a:extLst>
              <a:ext uri="{FF2B5EF4-FFF2-40B4-BE49-F238E27FC236}">
                <a16:creationId xmlns:a16="http://schemas.microsoft.com/office/drawing/2014/main" id="{C2F0795B-2FBA-4286-B146-B181E4A44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061" y="2040770"/>
            <a:ext cx="448581" cy="276050"/>
          </a:xfrm>
          <a:prstGeom prst="rect">
            <a:avLst/>
          </a:prstGeom>
        </p:spPr>
      </p:pic>
      <p:pic>
        <p:nvPicPr>
          <p:cNvPr id="186" name="Picture 185" descr="Icon&#10;&#10;Description automatically generated">
            <a:extLst>
              <a:ext uri="{FF2B5EF4-FFF2-40B4-BE49-F238E27FC236}">
                <a16:creationId xmlns:a16="http://schemas.microsoft.com/office/drawing/2014/main" id="{B9E88669-B766-41E9-A123-6755C6F72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34" y="2039906"/>
            <a:ext cx="452447" cy="2839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FE1E36-1D9C-4D0A-A9CC-75B6AAC6D174}"/>
              </a:ext>
            </a:extLst>
          </p:cNvPr>
          <p:cNvSpPr/>
          <p:nvPr/>
        </p:nvSpPr>
        <p:spPr>
          <a:xfrm>
            <a:off x="9845292" y="2029630"/>
            <a:ext cx="502588" cy="283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CD Pipeline (</a:t>
            </a:r>
            <a:r>
              <a:rPr lang="en-US" sz="600" dirty="0" err="1">
                <a:solidFill>
                  <a:schemeClr val="tx1"/>
                </a:solidFill>
              </a:rPr>
              <a:t>ArgoCD</a:t>
            </a:r>
            <a:r>
              <a:rPr lang="en-US" sz="6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01B2AD7B-4B7D-416A-9FF3-6D6CA9FB5409}"/>
              </a:ext>
            </a:extLst>
          </p:cNvPr>
          <p:cNvSpPr/>
          <p:nvPr/>
        </p:nvSpPr>
        <p:spPr>
          <a:xfrm>
            <a:off x="6596401" y="3600680"/>
            <a:ext cx="833430" cy="434828"/>
          </a:xfrm>
          <a:prstGeom prst="roundRect">
            <a:avLst/>
          </a:prstGeom>
          <a:solidFill>
            <a:schemeClr val="accent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ML-prediction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9EAC79-7E7E-4E61-B72B-31FD1A395C30}"/>
              </a:ext>
            </a:extLst>
          </p:cNvPr>
          <p:cNvCxnSpPr>
            <a:cxnSpLocks/>
          </p:cNvCxnSpPr>
          <p:nvPr/>
        </p:nvCxnSpPr>
        <p:spPr>
          <a:xfrm>
            <a:off x="6173960" y="3770089"/>
            <a:ext cx="412860" cy="0"/>
          </a:xfrm>
          <a:prstGeom prst="straightConnector1">
            <a:avLst/>
          </a:prstGeom>
          <a:ln>
            <a:prstDash val="lg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9F7D1B0-F1BC-48D3-A2F3-C6515768101C}"/>
              </a:ext>
            </a:extLst>
          </p:cNvPr>
          <p:cNvSpPr/>
          <p:nvPr/>
        </p:nvSpPr>
        <p:spPr>
          <a:xfrm>
            <a:off x="10378772" y="2029630"/>
            <a:ext cx="502588" cy="283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Policy/CLAMP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C09D4-0CA7-4717-83A3-6BB56DFD7463}"/>
              </a:ext>
            </a:extLst>
          </p:cNvPr>
          <p:cNvSpPr txBox="1"/>
          <p:nvPr/>
        </p:nvSpPr>
        <p:spPr>
          <a:xfrm>
            <a:off x="7718980" y="6057853"/>
            <a:ext cx="300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Optional Sidecar Containers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777CD00-BB2C-47EB-BA18-7EAA3F7BCE18}"/>
              </a:ext>
            </a:extLst>
          </p:cNvPr>
          <p:cNvSpPr/>
          <p:nvPr/>
        </p:nvSpPr>
        <p:spPr>
          <a:xfrm>
            <a:off x="385370" y="6547635"/>
            <a:ext cx="493520" cy="198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8051DC-65ED-4FDC-B573-4FF3A65D0CE6}"/>
              </a:ext>
            </a:extLst>
          </p:cNvPr>
          <p:cNvSpPr txBox="1"/>
          <p:nvPr/>
        </p:nvSpPr>
        <p:spPr>
          <a:xfrm>
            <a:off x="851220" y="6517670"/>
            <a:ext cx="1291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New microservices </a:t>
            </a:r>
          </a:p>
        </p:txBody>
      </p: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F74EBB1A-B6AC-4CDD-B19E-FA15DA04041B}"/>
              </a:ext>
            </a:extLst>
          </p:cNvPr>
          <p:cNvSpPr/>
          <p:nvPr/>
        </p:nvSpPr>
        <p:spPr>
          <a:xfrm>
            <a:off x="1612574" y="2180493"/>
            <a:ext cx="777545" cy="400466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KPI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Flowchart: Predefined Process 151">
            <a:extLst>
              <a:ext uri="{FF2B5EF4-FFF2-40B4-BE49-F238E27FC236}">
                <a16:creationId xmlns:a16="http://schemas.microsoft.com/office/drawing/2014/main" id="{B1245211-F499-4597-8781-13B8797A6CDF}"/>
              </a:ext>
            </a:extLst>
          </p:cNvPr>
          <p:cNvSpPr/>
          <p:nvPr/>
        </p:nvSpPr>
        <p:spPr>
          <a:xfrm>
            <a:off x="1484373" y="2202033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EF18B830-33A0-4FB3-B001-D08319F4D779}"/>
              </a:ext>
            </a:extLst>
          </p:cNvPr>
          <p:cNvCxnSpPr>
            <a:stCxn id="106" idx="1"/>
          </p:cNvCxnSpPr>
          <p:nvPr/>
        </p:nvCxnSpPr>
        <p:spPr>
          <a:xfrm rot="10800000">
            <a:off x="1772090" y="2568265"/>
            <a:ext cx="515339" cy="127841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31AEAF0-0BCF-4955-983B-88D50169F1E5}"/>
              </a:ext>
            </a:extLst>
          </p:cNvPr>
          <p:cNvCxnSpPr>
            <a:cxnSpLocks/>
          </p:cNvCxnSpPr>
          <p:nvPr/>
        </p:nvCxnSpPr>
        <p:spPr>
          <a:xfrm flipH="1" flipV="1">
            <a:off x="2393056" y="2341473"/>
            <a:ext cx="1065380" cy="7342"/>
          </a:xfrm>
          <a:prstGeom prst="straightConnector1">
            <a:avLst/>
          </a:prstGeom>
          <a:ln>
            <a:solidFill>
              <a:schemeClr val="tx1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Flowchart: Predefined Process 152">
            <a:extLst>
              <a:ext uri="{FF2B5EF4-FFF2-40B4-BE49-F238E27FC236}">
                <a16:creationId xmlns:a16="http://schemas.microsoft.com/office/drawing/2014/main" id="{CB36C53A-3EF7-457D-879F-94730701C882}"/>
              </a:ext>
            </a:extLst>
          </p:cNvPr>
          <p:cNvSpPr/>
          <p:nvPr/>
        </p:nvSpPr>
        <p:spPr>
          <a:xfrm>
            <a:off x="5441078" y="2166489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7FD54DCF-D2B2-45B7-860B-37E250CDC595}"/>
              </a:ext>
            </a:extLst>
          </p:cNvPr>
          <p:cNvSpPr/>
          <p:nvPr/>
        </p:nvSpPr>
        <p:spPr>
          <a:xfrm>
            <a:off x="6818013" y="2148378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VES-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OpenAPI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Mgr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385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721" y="-168265"/>
            <a:ext cx="10515600" cy="1325563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</a:rPr>
              <a:t>DCAE Istanbul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798351" y="1544965"/>
            <a:ext cx="11150157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354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044527" y="1861599"/>
            <a:ext cx="5845524" cy="3493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354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741035" y="4725447"/>
            <a:ext cx="802503" cy="413360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VESCollector (JSON</a:t>
            </a:r>
            <a:r>
              <a:rPr lang="en-US" sz="1100" dirty="0">
                <a:solidFill>
                  <a:prstClr val="white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386699" y="4720116"/>
            <a:ext cx="898168" cy="397005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DataFile Collector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570149" y="4703759"/>
            <a:ext cx="802503" cy="413360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HV-VES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3764872" y="2829543"/>
            <a:ext cx="777568" cy="398644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Heartbeat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99DF9-573D-4900-ACFB-F236C859AE84}"/>
              </a:ext>
            </a:extLst>
          </p:cNvPr>
          <p:cNvSpPr/>
          <p:nvPr/>
        </p:nvSpPr>
        <p:spPr>
          <a:xfrm>
            <a:off x="7182373" y="2509701"/>
            <a:ext cx="4553907" cy="256703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354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DCAE Platform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7AD1DE4E-022D-4BB2-8E7D-EB3C6070DBAA}"/>
              </a:ext>
            </a:extLst>
          </p:cNvPr>
          <p:cNvSpPr/>
          <p:nvPr/>
        </p:nvSpPr>
        <p:spPr>
          <a:xfrm>
            <a:off x="9191892" y="2666066"/>
            <a:ext cx="1365219" cy="466327"/>
          </a:xfrm>
          <a:prstGeom prst="cube">
            <a:avLst>
              <a:gd name="adj" fmla="val 15123"/>
            </a:avLst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100" dirty="0">
                <a:solidFill>
                  <a:prstClr val="white"/>
                </a:solidFill>
                <a:latin typeface="Calibri" panose="020F0502020204030204"/>
              </a:rPr>
              <a:t>Cloudify Manager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0FB22708-5F5C-4001-B00D-1EB43ADE6B1F}"/>
              </a:ext>
            </a:extLst>
          </p:cNvPr>
          <p:cNvSpPr/>
          <p:nvPr/>
        </p:nvSpPr>
        <p:spPr>
          <a:xfrm>
            <a:off x="7507808" y="4374503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Deployment Handler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B113C708-2DF0-4071-B8FB-AC670506E6AA}"/>
              </a:ext>
            </a:extLst>
          </p:cNvPr>
          <p:cNvSpPr/>
          <p:nvPr/>
        </p:nvSpPr>
        <p:spPr>
          <a:xfrm>
            <a:off x="8553347" y="3586595"/>
            <a:ext cx="905823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051" dirty="0">
                <a:solidFill>
                  <a:prstClr val="white"/>
                </a:solidFill>
                <a:latin typeface="Calibri" panose="020F0502020204030204"/>
              </a:rPr>
              <a:t>Inventory API</a:t>
            </a:r>
            <a:endParaRPr lang="en-US" sz="2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C5BAFAB-03E2-4FA0-812F-BD2B69043CFC}"/>
              </a:ext>
            </a:extLst>
          </p:cNvPr>
          <p:cNvSpPr/>
          <p:nvPr/>
        </p:nvSpPr>
        <p:spPr>
          <a:xfrm>
            <a:off x="9610633" y="4354267"/>
            <a:ext cx="958795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051" dirty="0">
                <a:solidFill>
                  <a:prstClr val="white"/>
                </a:solidFill>
                <a:latin typeface="Calibri" panose="020F0502020204030204"/>
              </a:rPr>
              <a:t>Policy Handler</a:t>
            </a:r>
            <a:endParaRPr lang="en-US" sz="2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66205" y="2948869"/>
            <a:ext cx="697827" cy="336735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Holmes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EA2128-F23A-42E7-BC6A-4019E60044A9}"/>
              </a:ext>
            </a:extLst>
          </p:cNvPr>
          <p:cNvSpPr/>
          <p:nvPr/>
        </p:nvSpPr>
        <p:spPr>
          <a:xfrm>
            <a:off x="7190239" y="2051750"/>
            <a:ext cx="4546040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 defTabSz="914354"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Consul Cluster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5753855" y="2795134"/>
            <a:ext cx="833431" cy="434828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PRH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4616186" y="3730854"/>
            <a:ext cx="833431" cy="434828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VES Mapper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4788557" y="4735437"/>
            <a:ext cx="805603" cy="396275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SNMP  Trap Collector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798353" y="1070349"/>
            <a:ext cx="11150155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100" dirty="0">
                <a:solidFill>
                  <a:prstClr val="white"/>
                </a:solidFill>
                <a:latin typeface="Calibri" panose="020F0502020204030204"/>
              </a:rPr>
              <a:t>DMAAP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7044404-A793-4414-9FE4-AF323C0EF101}"/>
              </a:ext>
            </a:extLst>
          </p:cNvPr>
          <p:cNvSpPr/>
          <p:nvPr/>
        </p:nvSpPr>
        <p:spPr>
          <a:xfrm>
            <a:off x="7099357" y="1952479"/>
            <a:ext cx="4553907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 defTabSz="914354"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EB3B5F3-9E5C-40E7-A199-5DF1D8202E77}"/>
              </a:ext>
            </a:extLst>
          </p:cNvPr>
          <p:cNvSpPr/>
          <p:nvPr/>
        </p:nvSpPr>
        <p:spPr>
          <a:xfrm>
            <a:off x="7025257" y="1861599"/>
            <a:ext cx="4553905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 defTabSz="914354">
              <a:defRPr/>
            </a:pP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D3C1AC3A-35D9-4CA3-A809-D7DB5A38ED9C}"/>
              </a:ext>
            </a:extLst>
          </p:cNvPr>
          <p:cNvSpPr/>
          <p:nvPr/>
        </p:nvSpPr>
        <p:spPr>
          <a:xfrm>
            <a:off x="8560193" y="4360951"/>
            <a:ext cx="905823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900" dirty="0">
                <a:solidFill>
                  <a:prstClr val="white"/>
                </a:solidFill>
                <a:latin typeface="Calibri" panose="020F0502020204030204"/>
              </a:rPr>
              <a:t>Service Change Handler</a:t>
            </a:r>
            <a:endParaRPr lang="en-US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3B06C6F4-C267-458D-9B02-9A838BF29509}"/>
              </a:ext>
            </a:extLst>
          </p:cNvPr>
          <p:cNvSpPr/>
          <p:nvPr/>
        </p:nvSpPr>
        <p:spPr>
          <a:xfrm>
            <a:off x="7488431" y="3608538"/>
            <a:ext cx="905823" cy="417796"/>
          </a:xfrm>
          <a:prstGeom prst="cube">
            <a:avLst>
              <a:gd name="adj" fmla="val 15123"/>
            </a:avLst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900" dirty="0">
                <a:solidFill>
                  <a:prstClr val="white"/>
                </a:solidFill>
                <a:latin typeface="Calibri" panose="020F0502020204030204"/>
              </a:rPr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220B52C9-C3F2-4C4B-B14E-0DC2E836AE3D}"/>
              </a:ext>
            </a:extLst>
          </p:cNvPr>
          <p:cNvSpPr/>
          <p:nvPr/>
        </p:nvSpPr>
        <p:spPr>
          <a:xfrm>
            <a:off x="9635039" y="3569819"/>
            <a:ext cx="905823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051" dirty="0">
                <a:solidFill>
                  <a:prstClr val="white"/>
                </a:solidFill>
                <a:latin typeface="Calibri" panose="020F0502020204030204"/>
              </a:rPr>
              <a:t>PostGres DB</a:t>
            </a:r>
            <a:endParaRPr lang="en-US" sz="28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100" y="5808197"/>
            <a:ext cx="1291905" cy="403647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402" y="5807075"/>
            <a:ext cx="1291905" cy="403647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H="1" flipV="1">
            <a:off x="1770506" y="5117121"/>
            <a:ext cx="1585" cy="73677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268133" y="5133858"/>
            <a:ext cx="720000" cy="68652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5138809"/>
            <a:ext cx="0" cy="668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3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7331629" y="5738544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400" dirty="0">
                <a:solidFill>
                  <a:prstClr val="white"/>
                </a:solidFill>
                <a:latin typeface="Calibri" panose="020F0502020204030204"/>
              </a:rPr>
              <a:t>CLAMP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A03272C-B247-4BF2-AA7C-329760EEB134}"/>
              </a:ext>
            </a:extLst>
          </p:cNvPr>
          <p:cNvSpPr/>
          <p:nvPr/>
        </p:nvSpPr>
        <p:spPr>
          <a:xfrm>
            <a:off x="8493240" y="5722445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400" dirty="0">
                <a:solidFill>
                  <a:prstClr val="white"/>
                </a:solidFill>
                <a:latin typeface="Calibri" panose="020F0502020204030204"/>
              </a:rPr>
              <a:t>SDC</a:t>
            </a:r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6907CDE2-9A9D-46E4-86AB-88CD21CA53CD}"/>
              </a:ext>
            </a:extLst>
          </p:cNvPr>
          <p:cNvSpPr/>
          <p:nvPr/>
        </p:nvSpPr>
        <p:spPr>
          <a:xfrm>
            <a:off x="9796243" y="5719241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400" dirty="0">
                <a:solidFill>
                  <a:prstClr val="white"/>
                </a:solidFill>
                <a:latin typeface="Calibri" panose="020F0502020204030204"/>
              </a:rPr>
              <a:t>Policy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1823F2-3D86-4A82-9695-C1F8EAFCC7C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8969865" y="4792297"/>
            <a:ext cx="0" cy="930147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BC31CF3-3A22-4DF6-B4A1-E64D7E5E7B09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4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A4AF323-463F-44AC-A98E-5C8A3B94D32A}"/>
              </a:ext>
            </a:extLst>
          </p:cNvPr>
          <p:cNvCxnSpPr>
            <a:cxnSpLocks/>
          </p:cNvCxnSpPr>
          <p:nvPr/>
        </p:nvCxnSpPr>
        <p:spPr>
          <a:xfrm>
            <a:off x="9466015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5B90DE2-F9B8-49BB-B1A0-6B172FBA5BF9}"/>
              </a:ext>
            </a:extLst>
          </p:cNvPr>
          <p:cNvSpPr txBox="1"/>
          <p:nvPr/>
        </p:nvSpPr>
        <p:spPr>
          <a:xfrm>
            <a:off x="8838059" y="5257371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DMAAP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3A285A-0D66-4307-A9A4-41A229B1C2C2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9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8A95357-04C1-4D0B-A5C3-52E808973030}"/>
              </a:ext>
            </a:extLst>
          </p:cNvPr>
          <p:cNvCxnSpPr/>
          <p:nvPr/>
        </p:nvCxnSpPr>
        <p:spPr>
          <a:xfrm rot="5400000" flipH="1" flipV="1">
            <a:off x="9603604" y="3388443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1A45DA-17FE-4556-A0A2-371EC1353A4D}"/>
              </a:ext>
            </a:extLst>
          </p:cNvPr>
          <p:cNvCxnSpPr/>
          <p:nvPr/>
        </p:nvCxnSpPr>
        <p:spPr>
          <a:xfrm flipV="1">
            <a:off x="10219887" y="2296427"/>
            <a:ext cx="0" cy="3696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73265E7-2519-42FB-A339-DFACB78E37B8}"/>
              </a:ext>
            </a:extLst>
          </p:cNvPr>
          <p:cNvCxnSpPr/>
          <p:nvPr/>
        </p:nvCxnSpPr>
        <p:spPr>
          <a:xfrm flipV="1">
            <a:off x="8229603" y="2355152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Down 45">
            <a:extLst>
              <a:ext uri="{FF2B5EF4-FFF2-40B4-BE49-F238E27FC236}">
                <a16:creationId xmlns:a16="http://schemas.microsoft.com/office/drawing/2014/main" id="{83FAC2CE-8BFC-48E9-8461-C0F2D44998CD}"/>
              </a:ext>
            </a:extLst>
          </p:cNvPr>
          <p:cNvSpPr/>
          <p:nvPr/>
        </p:nvSpPr>
        <p:spPr>
          <a:xfrm rot="16200000">
            <a:off x="7117008" y="3508325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5297AA-A385-4487-AEEC-BDA5F971C022}"/>
              </a:ext>
            </a:extLst>
          </p:cNvPr>
          <p:cNvCxnSpPr>
            <a:cxnSpLocks/>
          </p:cNvCxnSpPr>
          <p:nvPr/>
        </p:nvCxnSpPr>
        <p:spPr>
          <a:xfrm flipH="1" flipV="1">
            <a:off x="7808962" y="4783349"/>
            <a:ext cx="4647" cy="9122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BB7B04B-67C7-41D5-BDAF-44BB4A3C10F5}"/>
              </a:ext>
            </a:extLst>
          </p:cNvPr>
          <p:cNvCxnSpPr>
            <a:cxnSpLocks/>
          </p:cNvCxnSpPr>
          <p:nvPr/>
        </p:nvCxnSpPr>
        <p:spPr>
          <a:xfrm flipV="1">
            <a:off x="7877127" y="2934490"/>
            <a:ext cx="1314767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C1C7D1D-C443-491A-B831-80DCED09C7C6}"/>
              </a:ext>
            </a:extLst>
          </p:cNvPr>
          <p:cNvCxnSpPr>
            <a:cxnSpLocks/>
          </p:cNvCxnSpPr>
          <p:nvPr/>
        </p:nvCxnSpPr>
        <p:spPr>
          <a:xfrm flipH="1">
            <a:off x="6890049" y="2916052"/>
            <a:ext cx="230184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5B4C66-D523-4F62-9030-194629115082}"/>
              </a:ext>
            </a:extLst>
          </p:cNvPr>
          <p:cNvCxnSpPr/>
          <p:nvPr/>
        </p:nvCxnSpPr>
        <p:spPr>
          <a:xfrm>
            <a:off x="9907626" y="6223761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5B2F92-6FEE-4D11-A453-E5519DAB570B}"/>
              </a:ext>
            </a:extLst>
          </p:cNvPr>
          <p:cNvSpPr txBox="1"/>
          <p:nvPr/>
        </p:nvSpPr>
        <p:spPr>
          <a:xfrm>
            <a:off x="10625538" y="607642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Deployment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EFD769-89A8-4CEC-A304-D063C29A33E0}"/>
              </a:ext>
            </a:extLst>
          </p:cNvPr>
          <p:cNvCxnSpPr/>
          <p:nvPr/>
        </p:nvCxnSpPr>
        <p:spPr>
          <a:xfrm>
            <a:off x="4699956" y="6215489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92EEB02-2FDB-4F7D-AE90-C549E2E8395A}"/>
              </a:ext>
            </a:extLst>
          </p:cNvPr>
          <p:cNvSpPr txBox="1"/>
          <p:nvPr/>
        </p:nvSpPr>
        <p:spPr>
          <a:xfrm>
            <a:off x="5417870" y="6100233"/>
            <a:ext cx="1731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Service distribution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9495F6-739A-448D-8D57-C5728645C025}"/>
              </a:ext>
            </a:extLst>
          </p:cNvPr>
          <p:cNvCxnSpPr>
            <a:cxnSpLocks/>
          </p:cNvCxnSpPr>
          <p:nvPr/>
        </p:nvCxnSpPr>
        <p:spPr>
          <a:xfrm>
            <a:off x="6639775" y="6500371"/>
            <a:ext cx="69185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E6D932F-48C4-4B7C-A372-9B09DA8DFA5C}"/>
              </a:ext>
            </a:extLst>
          </p:cNvPr>
          <p:cNvSpPr txBox="1"/>
          <p:nvPr/>
        </p:nvSpPr>
        <p:spPr>
          <a:xfrm>
            <a:off x="7269589" y="6355912"/>
            <a:ext cx="3012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Policy Changes &amp; Configuration flow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FCD63F1-D63F-4267-A821-59BBAB289770}"/>
              </a:ext>
            </a:extLst>
          </p:cNvPr>
          <p:cNvCxnSpPr>
            <a:cxnSpLocks/>
          </p:cNvCxnSpPr>
          <p:nvPr/>
        </p:nvCxnSpPr>
        <p:spPr>
          <a:xfrm>
            <a:off x="4766583" y="6477715"/>
            <a:ext cx="6851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1118160-A0F7-4783-99ED-A06F770F063C}"/>
              </a:ext>
            </a:extLst>
          </p:cNvPr>
          <p:cNvSpPr txBox="1"/>
          <p:nvPr/>
        </p:nvSpPr>
        <p:spPr>
          <a:xfrm>
            <a:off x="5451701" y="635591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Event Data flow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2447096" y="2818515"/>
            <a:ext cx="784912" cy="391527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270489-EB93-404D-A7CF-32AEDB0961F5}"/>
              </a:ext>
            </a:extLst>
          </p:cNvPr>
          <p:cNvCxnSpPr>
            <a:cxnSpLocks/>
          </p:cNvCxnSpPr>
          <p:nvPr/>
        </p:nvCxnSpPr>
        <p:spPr>
          <a:xfrm flipH="1" flipV="1">
            <a:off x="6890051" y="2818285"/>
            <a:ext cx="2359463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2366375" y="4498623"/>
            <a:ext cx="728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GPB-&gt;JSON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5894363" y="4747045"/>
            <a:ext cx="802503" cy="370075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RESTConf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7" y="5117119"/>
            <a:ext cx="759519" cy="69507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4696589" y="2817437"/>
            <a:ext cx="784912" cy="395747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5705622" y="3720791"/>
            <a:ext cx="833431" cy="434828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BBS Event Processor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1727207" y="3757411"/>
            <a:ext cx="833431" cy="434828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83067" y="5257959"/>
            <a:ext cx="730583" cy="5356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1714250" y="427408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2971399" y="3274228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207451" y="3234051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cxnSpLocks/>
          </p:cNvCxnSpPr>
          <p:nvPr/>
        </p:nvCxnSpPr>
        <p:spPr>
          <a:xfrm rot="10800000">
            <a:off x="439074" y="3243910"/>
            <a:ext cx="3737273" cy="28685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073798" y="3188017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086179" y="3229962"/>
            <a:ext cx="1084391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118066" y="3259907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2" y="3825005"/>
            <a:ext cx="581363" cy="12627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5449615" y="4024428"/>
            <a:ext cx="2560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6335644" y="3234051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4990955" y="4352263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3" y="2911572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be 79">
            <a:extLst>
              <a:ext uri="{FF2B5EF4-FFF2-40B4-BE49-F238E27FC236}">
                <a16:creationId xmlns:a16="http://schemas.microsoft.com/office/drawing/2014/main" id="{78CFF237-9AB6-437A-8974-CC5E538716C1}"/>
              </a:ext>
            </a:extLst>
          </p:cNvPr>
          <p:cNvSpPr/>
          <p:nvPr/>
        </p:nvSpPr>
        <p:spPr>
          <a:xfrm>
            <a:off x="7506607" y="2955594"/>
            <a:ext cx="905823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900" dirty="0">
                <a:solidFill>
                  <a:prstClr val="white"/>
                </a:solidFill>
                <a:latin typeface="Calibri" panose="020F0502020204030204"/>
              </a:rPr>
              <a:t>Dashboard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5185161" y="2231757"/>
            <a:ext cx="784912" cy="395747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900552" y="2268015"/>
            <a:ext cx="775936" cy="383575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Slice Analysis MS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10734413" y="2709397"/>
            <a:ext cx="905817" cy="205176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B0998735-EA48-40E2-BE98-27CD26E62C12}"/>
              </a:ext>
            </a:extLst>
          </p:cNvPr>
          <p:cNvSpPr/>
          <p:nvPr/>
        </p:nvSpPr>
        <p:spPr>
          <a:xfrm>
            <a:off x="80874" y="1644508"/>
            <a:ext cx="671335" cy="365723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400" dirty="0">
                <a:solidFill>
                  <a:prstClr val="white"/>
                </a:solidFill>
                <a:latin typeface="Calibri" panose="020F0502020204030204"/>
              </a:rPr>
              <a:t>AAI</a:t>
            </a:r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DB0116B1-51EC-44BD-91ED-4D434D378959}"/>
              </a:ext>
            </a:extLst>
          </p:cNvPr>
          <p:cNvCxnSpPr>
            <a:cxnSpLocks/>
            <a:stCxn id="83" idx="5"/>
            <a:endCxn id="81" idx="0"/>
          </p:cNvCxnSpPr>
          <p:nvPr/>
        </p:nvCxnSpPr>
        <p:spPr>
          <a:xfrm>
            <a:off x="752208" y="1781652"/>
            <a:ext cx="4825411" cy="45010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  <a:endCxn id="82" idx="1"/>
          </p:cNvCxnSpPr>
          <p:nvPr/>
        </p:nvCxnSpPr>
        <p:spPr>
          <a:xfrm rot="16200000" flipV="1">
            <a:off x="2800262" y="3560097"/>
            <a:ext cx="2260313" cy="59727"/>
          </a:xfrm>
          <a:prstGeom prst="bentConnector4">
            <a:avLst>
              <a:gd name="adj1" fmla="val 45758"/>
              <a:gd name="adj2" fmla="val 482748"/>
            </a:avLst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9244" y="5719240"/>
            <a:ext cx="482125" cy="482125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68D1F73-A783-4D5D-B49E-C68F6ED6AC57}"/>
              </a:ext>
            </a:extLst>
          </p:cNvPr>
          <p:cNvCxnSpPr>
            <a:cxnSpLocks/>
          </p:cNvCxnSpPr>
          <p:nvPr/>
        </p:nvCxnSpPr>
        <p:spPr>
          <a:xfrm flipH="1" flipV="1">
            <a:off x="11300893" y="4779097"/>
            <a:ext cx="13711" cy="95807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E231036-AF16-4A03-9AB6-C53238397074}"/>
              </a:ext>
            </a:extLst>
          </p:cNvPr>
          <p:cNvCxnSpPr>
            <a:cxnSpLocks/>
          </p:cNvCxnSpPr>
          <p:nvPr/>
        </p:nvCxnSpPr>
        <p:spPr>
          <a:xfrm rot="10800000" flipV="1">
            <a:off x="9191893" y="3387481"/>
            <a:ext cx="1536691" cy="216443"/>
          </a:xfrm>
          <a:prstGeom prst="bentConnector3">
            <a:avLst>
              <a:gd name="adj1" fmla="val 10026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020E421-E515-4CDD-935F-3972F6E5A512}"/>
              </a:ext>
            </a:extLst>
          </p:cNvPr>
          <p:cNvCxnSpPr>
            <a:cxnSpLocks/>
            <a:endCxn id="100" idx="1"/>
          </p:cNvCxnSpPr>
          <p:nvPr/>
        </p:nvCxnSpPr>
        <p:spPr>
          <a:xfrm flipV="1">
            <a:off x="7025257" y="6269033"/>
            <a:ext cx="481992" cy="1538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B10CE3BD-E210-43C1-BC00-962C47B4CC02}"/>
              </a:ext>
            </a:extLst>
          </p:cNvPr>
          <p:cNvSpPr txBox="1"/>
          <p:nvPr/>
        </p:nvSpPr>
        <p:spPr>
          <a:xfrm>
            <a:off x="7507249" y="6130533"/>
            <a:ext cx="20051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Onboarding (design flow)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1428783" y="2839157"/>
            <a:ext cx="774324" cy="402059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DL-Handlers (DES)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008055" y="3786653"/>
            <a:ext cx="904340" cy="391427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BA5FFD83-4E5C-4D19-9A3A-BB74E5887ECD}"/>
              </a:ext>
            </a:extLst>
          </p:cNvPr>
          <p:cNvSpPr/>
          <p:nvPr/>
        </p:nvSpPr>
        <p:spPr>
          <a:xfrm>
            <a:off x="1388360" y="2224021"/>
            <a:ext cx="842691" cy="408275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VES-OpenAPI Manager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E36B6A5A-33EB-4252-B5FF-237DE588FD20}"/>
              </a:ext>
            </a:extLst>
          </p:cNvPr>
          <p:cNvSpPr/>
          <p:nvPr/>
        </p:nvSpPr>
        <p:spPr>
          <a:xfrm>
            <a:off x="2459071" y="2239645"/>
            <a:ext cx="784912" cy="384723"/>
          </a:xfrm>
          <a:prstGeom prst="roundRect">
            <a:avLst/>
          </a:prstGeom>
          <a:solidFill>
            <a:schemeClr val="tx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KPI Computation MS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E45214A8-18A9-47E3-A22C-F26DA321D3CE}"/>
              </a:ext>
            </a:extLst>
          </p:cNvPr>
          <p:cNvSpPr/>
          <p:nvPr/>
        </p:nvSpPr>
        <p:spPr>
          <a:xfrm>
            <a:off x="131563" y="6180601"/>
            <a:ext cx="881003" cy="391527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schemeClr val="tx1"/>
                </a:solidFill>
              </a:rPr>
              <a:t>Supported on both Cloudify/helm</a:t>
            </a:r>
            <a:endParaRPr lang="en-US" sz="11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B7E32C8C-3F16-4A61-933C-F95E5B80C2E7}"/>
              </a:ext>
            </a:extLst>
          </p:cNvPr>
          <p:cNvSpPr/>
          <p:nvPr/>
        </p:nvSpPr>
        <p:spPr>
          <a:xfrm>
            <a:off x="1140961" y="6209922"/>
            <a:ext cx="780647" cy="391527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schemeClr val="tx1"/>
                </a:solidFill>
              </a:rPr>
              <a:t>Supported on Cloudify Only</a:t>
            </a:r>
            <a:endParaRPr lang="en-US" sz="11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101" name="Multiplication Sign 100">
            <a:extLst>
              <a:ext uri="{FF2B5EF4-FFF2-40B4-BE49-F238E27FC236}">
                <a16:creationId xmlns:a16="http://schemas.microsoft.com/office/drawing/2014/main" id="{B97E3191-93DF-4602-BA9A-3E70ABE6BEA4}"/>
              </a:ext>
            </a:extLst>
          </p:cNvPr>
          <p:cNvSpPr/>
          <p:nvPr/>
        </p:nvSpPr>
        <p:spPr>
          <a:xfrm>
            <a:off x="7395099" y="3274229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Multiplication Sign 103">
            <a:extLst>
              <a:ext uri="{FF2B5EF4-FFF2-40B4-BE49-F238E27FC236}">
                <a16:creationId xmlns:a16="http://schemas.microsoft.com/office/drawing/2014/main" id="{A076BF5D-66D9-41FD-A9C3-BFEC4CD9FEB6}"/>
              </a:ext>
            </a:extLst>
          </p:cNvPr>
          <p:cNvSpPr/>
          <p:nvPr/>
        </p:nvSpPr>
        <p:spPr>
          <a:xfrm>
            <a:off x="7386654" y="4454731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Multiplication Sign 104">
            <a:extLst>
              <a:ext uri="{FF2B5EF4-FFF2-40B4-BE49-F238E27FC236}">
                <a16:creationId xmlns:a16="http://schemas.microsoft.com/office/drawing/2014/main" id="{BB3F3723-2901-4CDA-8056-5229DB414DDA}"/>
              </a:ext>
            </a:extLst>
          </p:cNvPr>
          <p:cNvSpPr/>
          <p:nvPr/>
        </p:nvSpPr>
        <p:spPr>
          <a:xfrm>
            <a:off x="8478118" y="4439894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Multiplication Sign 105">
            <a:extLst>
              <a:ext uri="{FF2B5EF4-FFF2-40B4-BE49-F238E27FC236}">
                <a16:creationId xmlns:a16="http://schemas.microsoft.com/office/drawing/2014/main" id="{F894227C-33D9-4021-BC72-028C5C6FBA10}"/>
              </a:ext>
            </a:extLst>
          </p:cNvPr>
          <p:cNvSpPr/>
          <p:nvPr/>
        </p:nvSpPr>
        <p:spPr>
          <a:xfrm>
            <a:off x="8485138" y="3713670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Multiplication Sign 106">
            <a:extLst>
              <a:ext uri="{FF2B5EF4-FFF2-40B4-BE49-F238E27FC236}">
                <a16:creationId xmlns:a16="http://schemas.microsoft.com/office/drawing/2014/main" id="{996FEC93-F92F-42A7-8862-BF4303F4D574}"/>
              </a:ext>
            </a:extLst>
          </p:cNvPr>
          <p:cNvSpPr/>
          <p:nvPr/>
        </p:nvSpPr>
        <p:spPr>
          <a:xfrm>
            <a:off x="9546582" y="4469763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Multiplication Sign 107">
            <a:extLst>
              <a:ext uri="{FF2B5EF4-FFF2-40B4-BE49-F238E27FC236}">
                <a16:creationId xmlns:a16="http://schemas.microsoft.com/office/drawing/2014/main" id="{707B9D2D-C8BB-4AD7-90B3-43F540C25D47}"/>
              </a:ext>
            </a:extLst>
          </p:cNvPr>
          <p:cNvSpPr/>
          <p:nvPr/>
        </p:nvSpPr>
        <p:spPr>
          <a:xfrm>
            <a:off x="2431119" y="6223762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043C967-2546-4F86-9C71-58849D848A00}"/>
              </a:ext>
            </a:extLst>
          </p:cNvPr>
          <p:cNvSpPr txBox="1"/>
          <p:nvPr/>
        </p:nvSpPr>
        <p:spPr>
          <a:xfrm>
            <a:off x="2730753" y="6188891"/>
            <a:ext cx="1809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Archival </a:t>
            </a:r>
            <a:r>
              <a:rPr lang="en-US" sz="1400" i="1" dirty="0"/>
              <a:t>candidate</a:t>
            </a:r>
          </a:p>
        </p:txBody>
      </p:sp>
      <p:sp>
        <p:nvSpPr>
          <p:cNvPr id="110" name="Multiplication Sign 109">
            <a:extLst>
              <a:ext uri="{FF2B5EF4-FFF2-40B4-BE49-F238E27FC236}">
                <a16:creationId xmlns:a16="http://schemas.microsoft.com/office/drawing/2014/main" id="{F642EDF4-B216-4DB5-A9EB-6693CC812AD5}"/>
              </a:ext>
            </a:extLst>
          </p:cNvPr>
          <p:cNvSpPr/>
          <p:nvPr/>
        </p:nvSpPr>
        <p:spPr>
          <a:xfrm>
            <a:off x="5606593" y="3658891"/>
            <a:ext cx="249663" cy="21710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23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DCAE Transformation (Target)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1036320" y="1523352"/>
            <a:ext cx="9383591" cy="40469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392610" y="1906986"/>
            <a:ext cx="6491550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963752" y="4612417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583412" y="4613924"/>
            <a:ext cx="802503" cy="39700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819379" y="4568089"/>
            <a:ext cx="802503" cy="413360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4359673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99DF9-573D-4900-ACFB-F236C859AE84}"/>
              </a:ext>
            </a:extLst>
          </p:cNvPr>
          <p:cNvSpPr/>
          <p:nvPr/>
        </p:nvSpPr>
        <p:spPr>
          <a:xfrm>
            <a:off x="8222432" y="2713737"/>
            <a:ext cx="1549904" cy="264215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2033996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6446312" y="265308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5308643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5164967" y="4583399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1036320" y="1070348"/>
            <a:ext cx="9383592" cy="342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DMAAP/KAFKA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536256" y="5169521"/>
            <a:ext cx="872446" cy="4963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8138591" y="5679151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3162840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3058832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6586820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4" y="4975070"/>
            <a:ext cx="1451978" cy="83711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5389048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6398079" y="3578743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2419664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2220274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3663856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757167" y="3092003"/>
            <a:ext cx="13054" cy="151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2464549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766255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778637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810523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24089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6142073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7028103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5683413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080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848988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706111" y="2135330"/>
            <a:ext cx="842690" cy="40827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8510881" y="3132180"/>
            <a:ext cx="905817" cy="2051766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6522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5872" y="5620877"/>
            <a:ext cx="482125" cy="482125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6014135" y="2125989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700513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57" name="Flowchart: Magnetic Disk 56">
            <a:extLst>
              <a:ext uri="{FF2B5EF4-FFF2-40B4-BE49-F238E27FC236}">
                <a16:creationId xmlns:a16="http://schemas.microsoft.com/office/drawing/2014/main" id="{F5F33CCD-9961-49FE-B2D2-8ADC3EDB6631}"/>
              </a:ext>
            </a:extLst>
          </p:cNvPr>
          <p:cNvSpPr/>
          <p:nvPr/>
        </p:nvSpPr>
        <p:spPr>
          <a:xfrm>
            <a:off x="8646156" y="4688940"/>
            <a:ext cx="684585" cy="409294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Mongo</a:t>
            </a:r>
          </a:p>
        </p:txBody>
      </p:sp>
      <p:sp>
        <p:nvSpPr>
          <p:cNvPr id="96" name="Flowchart: Predefined Process 95">
            <a:extLst>
              <a:ext uri="{FF2B5EF4-FFF2-40B4-BE49-F238E27FC236}">
                <a16:creationId xmlns:a16="http://schemas.microsoft.com/office/drawing/2014/main" id="{EB90212B-24D0-4946-8BE0-6B6D47DB30DA}"/>
              </a:ext>
            </a:extLst>
          </p:cNvPr>
          <p:cNvSpPr/>
          <p:nvPr/>
        </p:nvSpPr>
        <p:spPr>
          <a:xfrm>
            <a:off x="4313668" y="267213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lowchart: Predefined Process 100">
            <a:extLst>
              <a:ext uri="{FF2B5EF4-FFF2-40B4-BE49-F238E27FC236}">
                <a16:creationId xmlns:a16="http://schemas.microsoft.com/office/drawing/2014/main" id="{E2D7AF35-BF49-4191-93D4-40D0FC708384}"/>
              </a:ext>
            </a:extLst>
          </p:cNvPr>
          <p:cNvSpPr/>
          <p:nvPr/>
        </p:nvSpPr>
        <p:spPr>
          <a:xfrm>
            <a:off x="3089712" y="2713737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lowchart: Predefined Process 101">
            <a:extLst>
              <a:ext uri="{FF2B5EF4-FFF2-40B4-BE49-F238E27FC236}">
                <a16:creationId xmlns:a16="http://schemas.microsoft.com/office/drawing/2014/main" id="{F801D63A-824E-4719-AF6A-97562D36447D}"/>
              </a:ext>
            </a:extLst>
          </p:cNvPr>
          <p:cNvSpPr/>
          <p:nvPr/>
        </p:nvSpPr>
        <p:spPr>
          <a:xfrm>
            <a:off x="5296286" y="269260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lowchart: Predefined Process 102">
            <a:extLst>
              <a:ext uri="{FF2B5EF4-FFF2-40B4-BE49-F238E27FC236}">
                <a16:creationId xmlns:a16="http://schemas.microsoft.com/office/drawing/2014/main" id="{ED292454-70A0-47F6-9E68-8AC2042FD9E9}"/>
              </a:ext>
            </a:extLst>
          </p:cNvPr>
          <p:cNvSpPr/>
          <p:nvPr/>
        </p:nvSpPr>
        <p:spPr>
          <a:xfrm>
            <a:off x="3577910" y="216467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lowchart: Predefined Process 105">
            <a:extLst>
              <a:ext uri="{FF2B5EF4-FFF2-40B4-BE49-F238E27FC236}">
                <a16:creationId xmlns:a16="http://schemas.microsoft.com/office/drawing/2014/main" id="{0B4906C2-CB1F-4E3D-8004-B8543AC5A638}"/>
              </a:ext>
            </a:extLst>
          </p:cNvPr>
          <p:cNvSpPr/>
          <p:nvPr/>
        </p:nvSpPr>
        <p:spPr>
          <a:xfrm>
            <a:off x="2287428" y="368034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Flowchart: Predefined Process 106">
            <a:extLst>
              <a:ext uri="{FF2B5EF4-FFF2-40B4-BE49-F238E27FC236}">
                <a16:creationId xmlns:a16="http://schemas.microsoft.com/office/drawing/2014/main" id="{4A4AF02D-F635-4E22-8A14-988EFC467344}"/>
              </a:ext>
            </a:extLst>
          </p:cNvPr>
          <p:cNvSpPr/>
          <p:nvPr/>
        </p:nvSpPr>
        <p:spPr>
          <a:xfrm>
            <a:off x="2270751" y="463624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lowchart: Predefined Process 107">
            <a:extLst>
              <a:ext uri="{FF2B5EF4-FFF2-40B4-BE49-F238E27FC236}">
                <a16:creationId xmlns:a16="http://schemas.microsoft.com/office/drawing/2014/main" id="{C65E3A75-5530-44EA-8CC0-F2961CC5FC2B}"/>
              </a:ext>
            </a:extLst>
          </p:cNvPr>
          <p:cNvSpPr/>
          <p:nvPr/>
        </p:nvSpPr>
        <p:spPr>
          <a:xfrm>
            <a:off x="947555" y="6430905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777761-84C1-4726-AFE8-D6FA648EA361}"/>
              </a:ext>
            </a:extLst>
          </p:cNvPr>
          <p:cNvSpPr txBox="1"/>
          <p:nvPr/>
        </p:nvSpPr>
        <p:spPr>
          <a:xfrm>
            <a:off x="1172634" y="6491607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Policy Sidecar</a:t>
            </a: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499BB5A2-3AD5-4EDB-88B1-1233B078B9FE}"/>
              </a:ext>
            </a:extLst>
          </p:cNvPr>
          <p:cNvSpPr/>
          <p:nvPr/>
        </p:nvSpPr>
        <p:spPr>
          <a:xfrm>
            <a:off x="3548166" y="462536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lowchart: Predefined Process 109">
            <a:extLst>
              <a:ext uri="{FF2B5EF4-FFF2-40B4-BE49-F238E27FC236}">
                <a16:creationId xmlns:a16="http://schemas.microsoft.com/office/drawing/2014/main" id="{7862660B-D8DF-4BD2-9032-D1EF4D65969B}"/>
              </a:ext>
            </a:extLst>
          </p:cNvPr>
          <p:cNvSpPr/>
          <p:nvPr/>
        </p:nvSpPr>
        <p:spPr>
          <a:xfrm>
            <a:off x="4658369" y="464637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lowchart: Predefined Process 110">
            <a:extLst>
              <a:ext uri="{FF2B5EF4-FFF2-40B4-BE49-F238E27FC236}">
                <a16:creationId xmlns:a16="http://schemas.microsoft.com/office/drawing/2014/main" id="{8B745DFA-C155-453B-BF6C-C407BD52280E}"/>
              </a:ext>
            </a:extLst>
          </p:cNvPr>
          <p:cNvSpPr/>
          <p:nvPr/>
        </p:nvSpPr>
        <p:spPr>
          <a:xfrm>
            <a:off x="5886320" y="462611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lowchart: Predefined Process 111">
            <a:extLst>
              <a:ext uri="{FF2B5EF4-FFF2-40B4-BE49-F238E27FC236}">
                <a16:creationId xmlns:a16="http://schemas.microsoft.com/office/drawing/2014/main" id="{E7E49E38-80F5-4927-8516-9C124AD348F0}"/>
              </a:ext>
            </a:extLst>
          </p:cNvPr>
          <p:cNvSpPr/>
          <p:nvPr/>
        </p:nvSpPr>
        <p:spPr>
          <a:xfrm>
            <a:off x="4412309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lowchart: Predefined Process 112">
            <a:extLst>
              <a:ext uri="{FF2B5EF4-FFF2-40B4-BE49-F238E27FC236}">
                <a16:creationId xmlns:a16="http://schemas.microsoft.com/office/drawing/2014/main" id="{5B416A1F-E048-45B0-83E9-F3EB871239FA}"/>
              </a:ext>
            </a:extLst>
          </p:cNvPr>
          <p:cNvSpPr/>
          <p:nvPr/>
        </p:nvSpPr>
        <p:spPr>
          <a:xfrm>
            <a:off x="7193132" y="365004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lowchart: Predefined Process 113">
            <a:extLst>
              <a:ext uri="{FF2B5EF4-FFF2-40B4-BE49-F238E27FC236}">
                <a16:creationId xmlns:a16="http://schemas.microsoft.com/office/drawing/2014/main" id="{F7BB5B7F-5570-4EE2-B6B5-A3E6D593AAAC}"/>
              </a:ext>
            </a:extLst>
          </p:cNvPr>
          <p:cNvSpPr/>
          <p:nvPr/>
        </p:nvSpPr>
        <p:spPr>
          <a:xfrm>
            <a:off x="5971972" y="365034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lowchart: Predefined Process 114">
            <a:extLst>
              <a:ext uri="{FF2B5EF4-FFF2-40B4-BE49-F238E27FC236}">
                <a16:creationId xmlns:a16="http://schemas.microsoft.com/office/drawing/2014/main" id="{64CD994C-2CDC-46D7-B963-05CF079D5AFD}"/>
              </a:ext>
            </a:extLst>
          </p:cNvPr>
          <p:cNvSpPr/>
          <p:nvPr/>
        </p:nvSpPr>
        <p:spPr>
          <a:xfrm>
            <a:off x="7254894" y="461519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lowchart: Predefined Process 115">
            <a:extLst>
              <a:ext uri="{FF2B5EF4-FFF2-40B4-BE49-F238E27FC236}">
                <a16:creationId xmlns:a16="http://schemas.microsoft.com/office/drawing/2014/main" id="{66BA5A09-09CA-4A40-A46E-F9B01BFD2093}"/>
              </a:ext>
            </a:extLst>
          </p:cNvPr>
          <p:cNvSpPr/>
          <p:nvPr/>
        </p:nvSpPr>
        <p:spPr>
          <a:xfrm>
            <a:off x="3148060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82173799-4260-4D8A-8BBA-41BB32926519}"/>
              </a:ext>
            </a:extLst>
          </p:cNvPr>
          <p:cNvSpPr/>
          <p:nvPr/>
        </p:nvSpPr>
        <p:spPr>
          <a:xfrm>
            <a:off x="2609699" y="644865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AB3793A-33C9-4ECD-A51D-8875B2EEE506}"/>
              </a:ext>
            </a:extLst>
          </p:cNvPr>
          <p:cNvSpPr txBox="1"/>
          <p:nvPr/>
        </p:nvSpPr>
        <p:spPr>
          <a:xfrm>
            <a:off x="2780642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Dmaap</a:t>
            </a:r>
            <a:r>
              <a:rPr lang="en-US" sz="1100" dirty="0"/>
              <a:t> </a:t>
            </a:r>
            <a:r>
              <a:rPr lang="en-US" sz="1100" dirty="0" err="1"/>
              <a:t>init</a:t>
            </a:r>
            <a:r>
              <a:rPr lang="en-US" sz="1100" dirty="0"/>
              <a:t>-container</a:t>
            </a:r>
          </a:p>
        </p:txBody>
      </p:sp>
      <p:sp>
        <p:nvSpPr>
          <p:cNvPr id="119" name="Flowchart: Predefined Process 118">
            <a:extLst>
              <a:ext uri="{FF2B5EF4-FFF2-40B4-BE49-F238E27FC236}">
                <a16:creationId xmlns:a16="http://schemas.microsoft.com/office/drawing/2014/main" id="{DC10DDA5-E3EC-4AFF-A74F-2E215E867BB4}"/>
              </a:ext>
            </a:extLst>
          </p:cNvPr>
          <p:cNvSpPr/>
          <p:nvPr/>
        </p:nvSpPr>
        <p:spPr>
          <a:xfrm>
            <a:off x="3818784" y="272537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Flowchart: Predefined Process 119">
            <a:extLst>
              <a:ext uri="{FF2B5EF4-FFF2-40B4-BE49-F238E27FC236}">
                <a16:creationId xmlns:a16="http://schemas.microsoft.com/office/drawing/2014/main" id="{B8D295B9-7E8B-4CB2-BF5E-C4B9A259EC59}"/>
              </a:ext>
            </a:extLst>
          </p:cNvPr>
          <p:cNvSpPr/>
          <p:nvPr/>
        </p:nvSpPr>
        <p:spPr>
          <a:xfrm>
            <a:off x="4957890" y="2684968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Flowchart: Predefined Process 120">
            <a:extLst>
              <a:ext uri="{FF2B5EF4-FFF2-40B4-BE49-F238E27FC236}">
                <a16:creationId xmlns:a16="http://schemas.microsoft.com/office/drawing/2014/main" id="{71562F15-A313-4791-915E-4ECE5CF118F9}"/>
              </a:ext>
            </a:extLst>
          </p:cNvPr>
          <p:cNvSpPr/>
          <p:nvPr/>
        </p:nvSpPr>
        <p:spPr>
          <a:xfrm>
            <a:off x="6075981" y="270416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lowchart: Predefined Process 121">
            <a:extLst>
              <a:ext uri="{FF2B5EF4-FFF2-40B4-BE49-F238E27FC236}">
                <a16:creationId xmlns:a16="http://schemas.microsoft.com/office/drawing/2014/main" id="{70D54758-F5E3-44BC-8601-ECFDEDB4606E}"/>
              </a:ext>
            </a:extLst>
          </p:cNvPr>
          <p:cNvSpPr/>
          <p:nvPr/>
        </p:nvSpPr>
        <p:spPr>
          <a:xfrm>
            <a:off x="7113250" y="270731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Flowchart: Predefined Process 122">
            <a:extLst>
              <a:ext uri="{FF2B5EF4-FFF2-40B4-BE49-F238E27FC236}">
                <a16:creationId xmlns:a16="http://schemas.microsoft.com/office/drawing/2014/main" id="{F7211257-D98A-46F0-B680-0F64AA19EC05}"/>
              </a:ext>
            </a:extLst>
          </p:cNvPr>
          <p:cNvSpPr/>
          <p:nvPr/>
        </p:nvSpPr>
        <p:spPr>
          <a:xfrm>
            <a:off x="6703681" y="215962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Flowchart: Predefined Process 123">
            <a:extLst>
              <a:ext uri="{FF2B5EF4-FFF2-40B4-BE49-F238E27FC236}">
                <a16:creationId xmlns:a16="http://schemas.microsoft.com/office/drawing/2014/main" id="{3C9263C9-F772-46C4-A6EC-842A8BD2BCC3}"/>
              </a:ext>
            </a:extLst>
          </p:cNvPr>
          <p:cNvSpPr/>
          <p:nvPr/>
        </p:nvSpPr>
        <p:spPr>
          <a:xfrm>
            <a:off x="5529060" y="216983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Flowchart: Predefined Process 124">
            <a:extLst>
              <a:ext uri="{FF2B5EF4-FFF2-40B4-BE49-F238E27FC236}">
                <a16:creationId xmlns:a16="http://schemas.microsoft.com/office/drawing/2014/main" id="{DA2F0E5E-07A4-405B-89F6-D3E60B81A5FA}"/>
              </a:ext>
            </a:extLst>
          </p:cNvPr>
          <p:cNvSpPr/>
          <p:nvPr/>
        </p:nvSpPr>
        <p:spPr>
          <a:xfrm>
            <a:off x="4434327" y="2188637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lowchart: Predefined Process 125">
            <a:extLst>
              <a:ext uri="{FF2B5EF4-FFF2-40B4-BE49-F238E27FC236}">
                <a16:creationId xmlns:a16="http://schemas.microsoft.com/office/drawing/2014/main" id="{7106C952-87B1-4413-8DFF-080BB27F8115}"/>
              </a:ext>
            </a:extLst>
          </p:cNvPr>
          <p:cNvSpPr/>
          <p:nvPr/>
        </p:nvSpPr>
        <p:spPr>
          <a:xfrm>
            <a:off x="2367819" y="464187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Flowchart: Predefined Process 126">
            <a:extLst>
              <a:ext uri="{FF2B5EF4-FFF2-40B4-BE49-F238E27FC236}">
                <a16:creationId xmlns:a16="http://schemas.microsoft.com/office/drawing/2014/main" id="{D068A710-0F6C-42DD-98F9-E1B5582E2EAC}"/>
              </a:ext>
            </a:extLst>
          </p:cNvPr>
          <p:cNvSpPr/>
          <p:nvPr/>
        </p:nvSpPr>
        <p:spPr>
          <a:xfrm>
            <a:off x="4308405" y="64205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2A241D8-2988-4922-995E-B5D2E94D7F11}"/>
              </a:ext>
            </a:extLst>
          </p:cNvPr>
          <p:cNvSpPr txBox="1"/>
          <p:nvPr/>
        </p:nvSpPr>
        <p:spPr>
          <a:xfrm>
            <a:off x="4548801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AAF </a:t>
            </a:r>
            <a:r>
              <a:rPr lang="en-US" sz="1100" dirty="0" err="1"/>
              <a:t>init</a:t>
            </a:r>
            <a:r>
              <a:rPr lang="en-US" sz="1100" dirty="0"/>
              <a:t>-container</a:t>
            </a:r>
          </a:p>
        </p:txBody>
      </p:sp>
      <p:sp>
        <p:nvSpPr>
          <p:cNvPr id="129" name="Flowchart: Predefined Process 128">
            <a:extLst>
              <a:ext uri="{FF2B5EF4-FFF2-40B4-BE49-F238E27FC236}">
                <a16:creationId xmlns:a16="http://schemas.microsoft.com/office/drawing/2014/main" id="{417F835C-F5E5-4F2C-A59D-2D411EC71EF5}"/>
              </a:ext>
            </a:extLst>
          </p:cNvPr>
          <p:cNvSpPr/>
          <p:nvPr/>
        </p:nvSpPr>
        <p:spPr>
          <a:xfrm>
            <a:off x="3638654" y="462170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lowchart: Predefined Process 129">
            <a:extLst>
              <a:ext uri="{FF2B5EF4-FFF2-40B4-BE49-F238E27FC236}">
                <a16:creationId xmlns:a16="http://schemas.microsoft.com/office/drawing/2014/main" id="{06E7A8F8-DC1E-46BF-BFAC-675F83B8EE8B}"/>
              </a:ext>
            </a:extLst>
          </p:cNvPr>
          <p:cNvSpPr/>
          <p:nvPr/>
        </p:nvSpPr>
        <p:spPr>
          <a:xfrm>
            <a:off x="4766795" y="463069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lowchart: Predefined Process 130">
            <a:extLst>
              <a:ext uri="{FF2B5EF4-FFF2-40B4-BE49-F238E27FC236}">
                <a16:creationId xmlns:a16="http://schemas.microsoft.com/office/drawing/2014/main" id="{18A851B3-3559-463E-9BD4-945D877FC71F}"/>
              </a:ext>
            </a:extLst>
          </p:cNvPr>
          <p:cNvSpPr/>
          <p:nvPr/>
        </p:nvSpPr>
        <p:spPr>
          <a:xfrm>
            <a:off x="3253094" y="365644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lowchart: Magnetic Disk 97">
            <a:extLst>
              <a:ext uri="{FF2B5EF4-FFF2-40B4-BE49-F238E27FC236}">
                <a16:creationId xmlns:a16="http://schemas.microsoft.com/office/drawing/2014/main" id="{71129A4C-11CC-4751-8FA2-F2AC1E7991EE}"/>
              </a:ext>
            </a:extLst>
          </p:cNvPr>
          <p:cNvSpPr/>
          <p:nvPr/>
        </p:nvSpPr>
        <p:spPr>
          <a:xfrm>
            <a:off x="10720097" y="3512566"/>
            <a:ext cx="1101063" cy="1089914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(local/nexus) or git repository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5FA4F08-886E-47A5-83D3-A885F23CD204}"/>
              </a:ext>
            </a:extLst>
          </p:cNvPr>
          <p:cNvSpPr txBox="1"/>
          <p:nvPr/>
        </p:nvSpPr>
        <p:spPr>
          <a:xfrm>
            <a:off x="1122253" y="1549127"/>
            <a:ext cx="24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Kubernetes Cluster</a:t>
            </a:r>
          </a:p>
        </p:txBody>
      </p:sp>
      <p:sp>
        <p:nvSpPr>
          <p:cNvPr id="134" name="Flowchart: Predefined Process 133">
            <a:extLst>
              <a:ext uri="{FF2B5EF4-FFF2-40B4-BE49-F238E27FC236}">
                <a16:creationId xmlns:a16="http://schemas.microsoft.com/office/drawing/2014/main" id="{A05E55AD-C6F3-419A-8333-7E12602B4B1F}"/>
              </a:ext>
            </a:extLst>
          </p:cNvPr>
          <p:cNvSpPr/>
          <p:nvPr/>
        </p:nvSpPr>
        <p:spPr>
          <a:xfrm>
            <a:off x="5986483" y="462170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3EF56EA0-92E5-4799-9E50-99C100ADD6DD}"/>
              </a:ext>
            </a:extLst>
          </p:cNvPr>
          <p:cNvSpPr/>
          <p:nvPr/>
        </p:nvSpPr>
        <p:spPr>
          <a:xfrm>
            <a:off x="7359847" y="4609736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lowchart: Predefined Process 135">
            <a:extLst>
              <a:ext uri="{FF2B5EF4-FFF2-40B4-BE49-F238E27FC236}">
                <a16:creationId xmlns:a16="http://schemas.microsoft.com/office/drawing/2014/main" id="{74A27A80-5D0A-41F3-89D7-153F3DD93CBA}"/>
              </a:ext>
            </a:extLst>
          </p:cNvPr>
          <p:cNvSpPr/>
          <p:nvPr/>
        </p:nvSpPr>
        <p:spPr>
          <a:xfrm>
            <a:off x="7308518" y="36453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Flowchart: Predefined Process 136">
            <a:extLst>
              <a:ext uri="{FF2B5EF4-FFF2-40B4-BE49-F238E27FC236}">
                <a16:creationId xmlns:a16="http://schemas.microsoft.com/office/drawing/2014/main" id="{94334E24-F321-4D56-A7D3-177BBB8AA1A3}"/>
              </a:ext>
            </a:extLst>
          </p:cNvPr>
          <p:cNvSpPr/>
          <p:nvPr/>
        </p:nvSpPr>
        <p:spPr>
          <a:xfrm>
            <a:off x="4506848" y="366397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lowchart: Predefined Process 137">
            <a:extLst>
              <a:ext uri="{FF2B5EF4-FFF2-40B4-BE49-F238E27FC236}">
                <a16:creationId xmlns:a16="http://schemas.microsoft.com/office/drawing/2014/main" id="{1FEF0958-EBA3-48B8-9B45-3AB2A1A9A9D5}"/>
              </a:ext>
            </a:extLst>
          </p:cNvPr>
          <p:cNvSpPr/>
          <p:nvPr/>
        </p:nvSpPr>
        <p:spPr>
          <a:xfrm>
            <a:off x="7218090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lowchart: Predefined Process 138">
            <a:extLst>
              <a:ext uri="{FF2B5EF4-FFF2-40B4-BE49-F238E27FC236}">
                <a16:creationId xmlns:a16="http://schemas.microsoft.com/office/drawing/2014/main" id="{70C78F55-8A6F-408B-BC72-2FF010F9DE58}"/>
              </a:ext>
            </a:extLst>
          </p:cNvPr>
          <p:cNvSpPr/>
          <p:nvPr/>
        </p:nvSpPr>
        <p:spPr>
          <a:xfrm>
            <a:off x="6175969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lowchart: Predefined Process 139">
            <a:extLst>
              <a:ext uri="{FF2B5EF4-FFF2-40B4-BE49-F238E27FC236}">
                <a16:creationId xmlns:a16="http://schemas.microsoft.com/office/drawing/2014/main" id="{57C07D99-C0EB-4075-8B66-68D3274C3AB3}"/>
              </a:ext>
            </a:extLst>
          </p:cNvPr>
          <p:cNvSpPr/>
          <p:nvPr/>
        </p:nvSpPr>
        <p:spPr>
          <a:xfrm>
            <a:off x="3938038" y="271998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lowchart: Predefined Process 140">
            <a:extLst>
              <a:ext uri="{FF2B5EF4-FFF2-40B4-BE49-F238E27FC236}">
                <a16:creationId xmlns:a16="http://schemas.microsoft.com/office/drawing/2014/main" id="{058BCCF9-E78E-4739-BC6A-8A1F45C77749}"/>
              </a:ext>
            </a:extLst>
          </p:cNvPr>
          <p:cNvSpPr/>
          <p:nvPr/>
        </p:nvSpPr>
        <p:spPr>
          <a:xfrm>
            <a:off x="6808521" y="216965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lowchart: Predefined Process 141">
            <a:extLst>
              <a:ext uri="{FF2B5EF4-FFF2-40B4-BE49-F238E27FC236}">
                <a16:creationId xmlns:a16="http://schemas.microsoft.com/office/drawing/2014/main" id="{69883449-DE5C-44DA-9DD3-CC0A248D9A66}"/>
              </a:ext>
            </a:extLst>
          </p:cNvPr>
          <p:cNvSpPr/>
          <p:nvPr/>
        </p:nvSpPr>
        <p:spPr>
          <a:xfrm>
            <a:off x="5643443" y="217305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Flowchart: Predefined Process 142">
            <a:extLst>
              <a:ext uri="{FF2B5EF4-FFF2-40B4-BE49-F238E27FC236}">
                <a16:creationId xmlns:a16="http://schemas.microsoft.com/office/drawing/2014/main" id="{B3D8DA32-6730-44AC-BBD3-F24A17D96B7D}"/>
              </a:ext>
            </a:extLst>
          </p:cNvPr>
          <p:cNvSpPr/>
          <p:nvPr/>
        </p:nvSpPr>
        <p:spPr>
          <a:xfrm>
            <a:off x="5037311" y="26790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Flowchart: Predefined Process 143">
            <a:extLst>
              <a:ext uri="{FF2B5EF4-FFF2-40B4-BE49-F238E27FC236}">
                <a16:creationId xmlns:a16="http://schemas.microsoft.com/office/drawing/2014/main" id="{843C8E87-8A92-420C-B6DE-D6C54371A5C9}"/>
              </a:ext>
            </a:extLst>
          </p:cNvPr>
          <p:cNvSpPr/>
          <p:nvPr/>
        </p:nvSpPr>
        <p:spPr>
          <a:xfrm>
            <a:off x="4558802" y="219244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lowchart: Predefined Process 144">
            <a:extLst>
              <a:ext uri="{FF2B5EF4-FFF2-40B4-BE49-F238E27FC236}">
                <a16:creationId xmlns:a16="http://schemas.microsoft.com/office/drawing/2014/main" id="{204D192E-6EA5-4967-9BD2-1E7A2E47EC67}"/>
              </a:ext>
            </a:extLst>
          </p:cNvPr>
          <p:cNvSpPr/>
          <p:nvPr/>
        </p:nvSpPr>
        <p:spPr>
          <a:xfrm>
            <a:off x="6050794" y="36453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B8E452B4-2415-4AF0-AFB3-3F6AFE9C4CD4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8615216" y="5197026"/>
            <a:ext cx="0" cy="4821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8" name="Picture 157">
            <a:extLst>
              <a:ext uri="{FF2B5EF4-FFF2-40B4-BE49-F238E27FC236}">
                <a16:creationId xmlns:a16="http://schemas.microsoft.com/office/drawing/2014/main" id="{09BF08B1-7BA3-4050-BD5B-D69C8DDD3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935" y="3023236"/>
            <a:ext cx="482125" cy="482125"/>
          </a:xfrm>
          <a:prstGeom prst="rect">
            <a:avLst/>
          </a:prstGeom>
        </p:spPr>
      </p:pic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EC14F2FE-C8E1-428A-8929-4B554F361308}"/>
              </a:ext>
            </a:extLst>
          </p:cNvPr>
          <p:cNvCxnSpPr>
            <a:cxnSpLocks/>
          </p:cNvCxnSpPr>
          <p:nvPr/>
        </p:nvCxnSpPr>
        <p:spPr>
          <a:xfrm>
            <a:off x="9772336" y="4356575"/>
            <a:ext cx="94776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or: Elbow 166">
            <a:extLst>
              <a:ext uri="{FF2B5EF4-FFF2-40B4-BE49-F238E27FC236}">
                <a16:creationId xmlns:a16="http://schemas.microsoft.com/office/drawing/2014/main" id="{8D9F5415-6C79-4F14-B664-6094B50E20EC}"/>
              </a:ext>
            </a:extLst>
          </p:cNvPr>
          <p:cNvCxnSpPr>
            <a:stCxn id="89" idx="1"/>
          </p:cNvCxnSpPr>
          <p:nvPr/>
        </p:nvCxnSpPr>
        <p:spPr>
          <a:xfrm rot="10800000">
            <a:off x="9144000" y="5183946"/>
            <a:ext cx="331872" cy="67799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18D7CD9F-0784-4F52-A4C7-FB6F8334E9CA}"/>
              </a:ext>
            </a:extLst>
          </p:cNvPr>
          <p:cNvSpPr txBox="1"/>
          <p:nvPr/>
        </p:nvSpPr>
        <p:spPr>
          <a:xfrm>
            <a:off x="9411358" y="6080828"/>
            <a:ext cx="266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DCAE Designer/MS developer/Operation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95917ADB-A5CD-492B-AD54-1762F2294ACE}"/>
              </a:ext>
            </a:extLst>
          </p:cNvPr>
          <p:cNvCxnSpPr/>
          <p:nvPr/>
        </p:nvCxnSpPr>
        <p:spPr>
          <a:xfrm rot="10800000">
            <a:off x="7884160" y="2325961"/>
            <a:ext cx="2997200" cy="1252783"/>
          </a:xfrm>
          <a:prstGeom prst="bentConnector3">
            <a:avLst>
              <a:gd name="adj1" fmla="val 1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2A66DC5-A5BE-437D-8CA6-41966391CCCC}"/>
              </a:ext>
            </a:extLst>
          </p:cNvPr>
          <p:cNvSpPr txBox="1"/>
          <p:nvPr/>
        </p:nvSpPr>
        <p:spPr>
          <a:xfrm>
            <a:off x="8758011" y="1744284"/>
            <a:ext cx="255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Deployment </a:t>
            </a:r>
          </a:p>
        </p:txBody>
      </p:sp>
      <p:sp>
        <p:nvSpPr>
          <p:cNvPr id="179" name="Flowchart: Predefined Process 178">
            <a:extLst>
              <a:ext uri="{FF2B5EF4-FFF2-40B4-BE49-F238E27FC236}">
                <a16:creationId xmlns:a16="http://schemas.microsoft.com/office/drawing/2014/main" id="{223C27C7-1B9E-4D86-BAA0-E7F5A28CA9BF}"/>
              </a:ext>
            </a:extLst>
          </p:cNvPr>
          <p:cNvSpPr/>
          <p:nvPr/>
        </p:nvSpPr>
        <p:spPr>
          <a:xfrm>
            <a:off x="2714052" y="2738356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Flowchart: Predefined Process 179">
            <a:extLst>
              <a:ext uri="{FF2B5EF4-FFF2-40B4-BE49-F238E27FC236}">
                <a16:creationId xmlns:a16="http://schemas.microsoft.com/office/drawing/2014/main" id="{DE94F512-9736-467B-B589-66FC4059CDBB}"/>
              </a:ext>
            </a:extLst>
          </p:cNvPr>
          <p:cNvSpPr/>
          <p:nvPr/>
        </p:nvSpPr>
        <p:spPr>
          <a:xfrm>
            <a:off x="2816214" y="273188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2" name="Picture 1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06BF73-C9E6-4BA3-A8CF-E571FE67D6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25616" r="1" b="25752"/>
          <a:stretch/>
        </p:blipFill>
        <p:spPr>
          <a:xfrm>
            <a:off x="8530529" y="2031629"/>
            <a:ext cx="548731" cy="276049"/>
          </a:xfrm>
          <a:prstGeom prst="rect">
            <a:avLst/>
          </a:prstGeom>
        </p:spPr>
      </p:pic>
      <p:pic>
        <p:nvPicPr>
          <p:cNvPr id="184" name="Picture 183" descr="Text&#10;&#10;Description automatically generated">
            <a:extLst>
              <a:ext uri="{FF2B5EF4-FFF2-40B4-BE49-F238E27FC236}">
                <a16:creationId xmlns:a16="http://schemas.microsoft.com/office/drawing/2014/main" id="{C2F0795B-2FBA-4286-B146-B181E4A44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540" y="2040770"/>
            <a:ext cx="448581" cy="276050"/>
          </a:xfrm>
          <a:prstGeom prst="rect">
            <a:avLst/>
          </a:prstGeom>
        </p:spPr>
      </p:pic>
      <p:pic>
        <p:nvPicPr>
          <p:cNvPr id="186" name="Picture 185" descr="Icon&#10;&#10;Description automatically generated">
            <a:extLst>
              <a:ext uri="{FF2B5EF4-FFF2-40B4-BE49-F238E27FC236}">
                <a16:creationId xmlns:a16="http://schemas.microsoft.com/office/drawing/2014/main" id="{B9E88669-B766-41E9-A123-6755C6F72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913" y="2039906"/>
            <a:ext cx="452447" cy="28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6305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333" dirty="0">
                <a:latin typeface="Arial" panose="020B0604020202020204" pitchFamily="34" charset="0"/>
                <a:cs typeface="Arial" panose="020B0604020202020204" pitchFamily="34" charset="0"/>
              </a:rPr>
              <a:t>ONAP DCAE Honolulu Deployment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283125" y="5308999"/>
            <a:ext cx="1124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Helm charts under OOM (oom/kubernetes)</a:t>
            </a:r>
          </a:p>
          <a:p>
            <a:pPr defTabSz="914354"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  <a:p>
            <a:pPr marL="1657268" lvl="3" indent="-285737" defTabSz="914354"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E65D3AD-A8A2-4961-9F3A-BE9091D054F1}"/>
              </a:ext>
            </a:extLst>
          </p:cNvPr>
          <p:cNvSpPr/>
          <p:nvPr/>
        </p:nvSpPr>
        <p:spPr>
          <a:xfrm>
            <a:off x="236539" y="2509148"/>
            <a:ext cx="1273727" cy="2348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Consul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5658DF-D119-44C2-AFC4-A30DC1E2D34D}"/>
              </a:ext>
            </a:extLst>
          </p:cNvPr>
          <p:cNvSpPr/>
          <p:nvPr/>
        </p:nvSpPr>
        <p:spPr>
          <a:xfrm>
            <a:off x="222575" y="3292421"/>
            <a:ext cx="1273727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Postgres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962F2B-175A-4273-BE8E-472F3946B388}"/>
              </a:ext>
            </a:extLst>
          </p:cNvPr>
          <p:cNvSpPr/>
          <p:nvPr/>
        </p:nvSpPr>
        <p:spPr>
          <a:xfrm>
            <a:off x="1594201" y="3684379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Cloudify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CB9C81D-5788-4A89-8629-F6715785328E}"/>
              </a:ext>
            </a:extLst>
          </p:cNvPr>
          <p:cNvSpPr/>
          <p:nvPr/>
        </p:nvSpPr>
        <p:spPr>
          <a:xfrm>
            <a:off x="1584493" y="4028901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Healthcheck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C39ADA-84FA-46D1-903C-D17CA1229BB7}"/>
              </a:ext>
            </a:extLst>
          </p:cNvPr>
          <p:cNvSpPr/>
          <p:nvPr/>
        </p:nvSpPr>
        <p:spPr>
          <a:xfrm>
            <a:off x="1602480" y="2512267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Configbinding Service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827462-FE01-47F5-AFFD-84B6D4950734}"/>
              </a:ext>
            </a:extLst>
          </p:cNvPr>
          <p:cNvSpPr/>
          <p:nvPr/>
        </p:nvSpPr>
        <p:spPr>
          <a:xfrm>
            <a:off x="5960735" y="3286595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PG Initalization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06BDE8E-E224-41A2-BE1F-E4C1DA52E047}"/>
              </a:ext>
            </a:extLst>
          </p:cNvPr>
          <p:cNvSpPr/>
          <p:nvPr/>
        </p:nvSpPr>
        <p:spPr>
          <a:xfrm>
            <a:off x="1579408" y="4353941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Deployment Handler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77D2CCD-05D8-4357-94A2-E2CEFE79E714}"/>
              </a:ext>
            </a:extLst>
          </p:cNvPr>
          <p:cNvSpPr/>
          <p:nvPr/>
        </p:nvSpPr>
        <p:spPr>
          <a:xfrm>
            <a:off x="1587799" y="4681113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Inventory API &amp; SCH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F1519D7-A901-42F8-A00C-F3833DCE0BB2}"/>
              </a:ext>
            </a:extLst>
          </p:cNvPr>
          <p:cNvSpPr/>
          <p:nvPr/>
        </p:nvSpPr>
        <p:spPr>
          <a:xfrm>
            <a:off x="1571208" y="5009681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Policy Handler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3716280" y="169905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3714883" y="203321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10060444" y="441562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SNMPTRap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3714883" y="240676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3729452" y="2753248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F2BF26F-AFB3-4597-AD1A-49E7AD54915A}"/>
              </a:ext>
            </a:extLst>
          </p:cNvPr>
          <p:cNvSpPr/>
          <p:nvPr/>
        </p:nvSpPr>
        <p:spPr>
          <a:xfrm>
            <a:off x="1571208" y="1636395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Homes Engine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9D4F5664-57A4-43B9-8CF0-4EE514C4ED89}"/>
              </a:ext>
            </a:extLst>
          </p:cNvPr>
          <p:cNvSpPr/>
          <p:nvPr/>
        </p:nvSpPr>
        <p:spPr>
          <a:xfrm rot="16200000">
            <a:off x="4420827" y="2002801"/>
            <a:ext cx="194111" cy="288571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282358-E9BA-4B34-B84A-070D94D07780}"/>
              </a:ext>
            </a:extLst>
          </p:cNvPr>
          <p:cNvCxnSpPr>
            <a:cxnSpLocks/>
          </p:cNvCxnSpPr>
          <p:nvPr/>
        </p:nvCxnSpPr>
        <p:spPr>
          <a:xfrm>
            <a:off x="3375051" y="1643496"/>
            <a:ext cx="0" cy="4751243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E4413B4-BC77-44DA-803F-723B1E1C92E6}"/>
              </a:ext>
            </a:extLst>
          </p:cNvPr>
          <p:cNvCxnSpPr>
            <a:cxnSpLocks/>
          </p:cNvCxnSpPr>
          <p:nvPr/>
        </p:nvCxnSpPr>
        <p:spPr>
          <a:xfrm>
            <a:off x="7874995" y="1643496"/>
            <a:ext cx="0" cy="4656149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A665F49-D6B6-4022-99F6-94D58BFD9DE6}"/>
              </a:ext>
            </a:extLst>
          </p:cNvPr>
          <p:cNvSpPr txBox="1"/>
          <p:nvPr/>
        </p:nvSpPr>
        <p:spPr>
          <a:xfrm>
            <a:off x="8304566" y="3379479"/>
            <a:ext cx="3609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On-demand MS (via cloudify blueprint)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2F0CC4-6831-49B4-AE27-85C150CB0616}"/>
              </a:ext>
            </a:extLst>
          </p:cNvPr>
          <p:cNvSpPr txBox="1"/>
          <p:nvPr/>
        </p:nvSpPr>
        <p:spPr>
          <a:xfrm>
            <a:off x="4955772" y="1716703"/>
            <a:ext cx="221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Helm deployed DCAE Services (oom/kubernetes/dcaegen2-services)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07ADF59-C57D-4555-93AD-589E96DC4952}"/>
              </a:ext>
            </a:extLst>
          </p:cNvPr>
          <p:cNvSpPr/>
          <p:nvPr/>
        </p:nvSpPr>
        <p:spPr>
          <a:xfrm>
            <a:off x="8296176" y="376811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F714D24-F88E-431E-A001-E6C75DB169BE}"/>
              </a:ext>
            </a:extLst>
          </p:cNvPr>
          <p:cNvSpPr/>
          <p:nvPr/>
        </p:nvSpPr>
        <p:spPr>
          <a:xfrm>
            <a:off x="8294776" y="410227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DataFileCollector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FD48320-D5DB-46CE-B16C-F32E6F82DED3}"/>
              </a:ext>
            </a:extLst>
          </p:cNvPr>
          <p:cNvSpPr/>
          <p:nvPr/>
        </p:nvSpPr>
        <p:spPr>
          <a:xfrm>
            <a:off x="8304564" y="443084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E66D174-4816-4D09-B293-15E44743CE8E}"/>
              </a:ext>
            </a:extLst>
          </p:cNvPr>
          <p:cNvSpPr/>
          <p:nvPr/>
        </p:nvSpPr>
        <p:spPr>
          <a:xfrm>
            <a:off x="8304564" y="476640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RESTConf Collector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5321F72-875A-4FBE-B67D-685F38EE319D}"/>
              </a:ext>
            </a:extLst>
          </p:cNvPr>
          <p:cNvSpPr/>
          <p:nvPr/>
        </p:nvSpPr>
        <p:spPr>
          <a:xfrm>
            <a:off x="8294776" y="510898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BBS-EventProcessor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8751093-0125-49D3-840D-D6E7B9B739F8}"/>
              </a:ext>
            </a:extLst>
          </p:cNvPr>
          <p:cNvSpPr/>
          <p:nvPr/>
        </p:nvSpPr>
        <p:spPr>
          <a:xfrm>
            <a:off x="8294776" y="544315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VES-Mapper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F456EAA-A11A-414A-9119-6532BC060441}"/>
              </a:ext>
            </a:extLst>
          </p:cNvPr>
          <p:cNvSpPr/>
          <p:nvPr/>
        </p:nvSpPr>
        <p:spPr>
          <a:xfrm>
            <a:off x="10052600" y="374876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Heartbeat MS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C35874-A053-4142-9824-CE71677DEC38}"/>
              </a:ext>
            </a:extLst>
          </p:cNvPr>
          <p:cNvSpPr/>
          <p:nvPr/>
        </p:nvSpPr>
        <p:spPr>
          <a:xfrm>
            <a:off x="10050656" y="4069392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 (CL)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CAE0737-7FAE-490B-8FFC-730563393CD0}"/>
              </a:ext>
            </a:extLst>
          </p:cNvPr>
          <p:cNvSpPr/>
          <p:nvPr/>
        </p:nvSpPr>
        <p:spPr>
          <a:xfrm>
            <a:off x="1577600" y="5380973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Dashboard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26045B1-1648-4F02-99C4-827E2F5F5B70}"/>
              </a:ext>
            </a:extLst>
          </p:cNvPr>
          <p:cNvSpPr/>
          <p:nvPr/>
        </p:nvSpPr>
        <p:spPr>
          <a:xfrm>
            <a:off x="10060444" y="476717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1B7EE41-0769-4C93-AFBF-86EA7FFA4657}"/>
              </a:ext>
            </a:extLst>
          </p:cNvPr>
          <p:cNvSpPr/>
          <p:nvPr/>
        </p:nvSpPr>
        <p:spPr>
          <a:xfrm>
            <a:off x="10050652" y="511872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DL-Handlers (3)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8DF432F-058C-427D-9B9A-067A88ABE69A}"/>
              </a:ext>
            </a:extLst>
          </p:cNvPr>
          <p:cNvSpPr/>
          <p:nvPr/>
        </p:nvSpPr>
        <p:spPr>
          <a:xfrm>
            <a:off x="10060444" y="5456840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Slice-Analysis MS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D8BDB88-7A77-4DC9-A52F-E18BEA6AA952}"/>
              </a:ext>
            </a:extLst>
          </p:cNvPr>
          <p:cNvSpPr/>
          <p:nvPr/>
        </p:nvSpPr>
        <p:spPr>
          <a:xfrm>
            <a:off x="1571208" y="1254863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Homes Rules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BCD1C4-95B2-4AE6-81C1-CD6D77B903D8}"/>
              </a:ext>
            </a:extLst>
          </p:cNvPr>
          <p:cNvCxnSpPr>
            <a:cxnSpLocks/>
          </p:cNvCxnSpPr>
          <p:nvPr/>
        </p:nvCxnSpPr>
        <p:spPr>
          <a:xfrm>
            <a:off x="409510" y="3134608"/>
            <a:ext cx="7465487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D94F1239-1CB0-4EC6-A175-76D4C19FD60D}"/>
              </a:ext>
            </a:extLst>
          </p:cNvPr>
          <p:cNvSpPr/>
          <p:nvPr/>
        </p:nvSpPr>
        <p:spPr>
          <a:xfrm>
            <a:off x="8294775" y="5799496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VESCollector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4A9045C1-4B36-44E3-8D3C-41D84BD863BB}"/>
              </a:ext>
            </a:extLst>
          </p:cNvPr>
          <p:cNvSpPr/>
          <p:nvPr/>
        </p:nvSpPr>
        <p:spPr>
          <a:xfrm>
            <a:off x="10060444" y="578558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680944-1D85-4D2B-9F29-0837C4F85AE7}"/>
              </a:ext>
            </a:extLst>
          </p:cNvPr>
          <p:cNvSpPr/>
          <p:nvPr/>
        </p:nvSpPr>
        <p:spPr>
          <a:xfrm>
            <a:off x="8294772" y="615045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B08C4EDB-BCF1-483C-9A1D-465F3980A37A}"/>
              </a:ext>
            </a:extLst>
          </p:cNvPr>
          <p:cNvSpPr/>
          <p:nvPr/>
        </p:nvSpPr>
        <p:spPr>
          <a:xfrm>
            <a:off x="10050652" y="614650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FE68400-4183-4F53-89D6-F48AF6CE20FD}"/>
              </a:ext>
            </a:extLst>
          </p:cNvPr>
          <p:cNvSpPr/>
          <p:nvPr/>
        </p:nvSpPr>
        <p:spPr>
          <a:xfrm>
            <a:off x="1604558" y="3330745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Bootstrap</a:t>
            </a: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DAD23AED-DBFE-4FE0-AD2F-6F5446AA5265}"/>
              </a:ext>
            </a:extLst>
          </p:cNvPr>
          <p:cNvSpPr/>
          <p:nvPr/>
        </p:nvSpPr>
        <p:spPr>
          <a:xfrm rot="5400000">
            <a:off x="4597359" y="3487483"/>
            <a:ext cx="251487" cy="63037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4A7F5E-C3A3-47D3-AA8D-366ED3445230}"/>
              </a:ext>
            </a:extLst>
          </p:cNvPr>
          <p:cNvSpPr txBox="1"/>
          <p:nvPr/>
        </p:nvSpPr>
        <p:spPr>
          <a:xfrm>
            <a:off x="3729453" y="6572231"/>
            <a:ext cx="3112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ONAP DCAE Cloudify deployment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B7E0078-3323-43C2-AEF0-3B82F94A94F1}"/>
              </a:ext>
            </a:extLst>
          </p:cNvPr>
          <p:cNvSpPr/>
          <p:nvPr/>
        </p:nvSpPr>
        <p:spPr>
          <a:xfrm>
            <a:off x="3796230" y="3967971"/>
            <a:ext cx="1300293" cy="2600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21A34B5-3559-4DD2-BBA1-78C39A4843E6}"/>
              </a:ext>
            </a:extLst>
          </p:cNvPr>
          <p:cNvSpPr/>
          <p:nvPr/>
        </p:nvSpPr>
        <p:spPr>
          <a:xfrm>
            <a:off x="3794832" y="4302133"/>
            <a:ext cx="1300293" cy="2600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07DD55D-264A-4C15-A15C-BF5A6D3D7AFA}"/>
              </a:ext>
            </a:extLst>
          </p:cNvPr>
          <p:cNvSpPr/>
          <p:nvPr/>
        </p:nvSpPr>
        <p:spPr>
          <a:xfrm>
            <a:off x="3794832" y="4675685"/>
            <a:ext cx="1300293" cy="2600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2579D801-4CF1-432E-B7F3-95A28191B684}"/>
              </a:ext>
            </a:extLst>
          </p:cNvPr>
          <p:cNvSpPr/>
          <p:nvPr/>
        </p:nvSpPr>
        <p:spPr>
          <a:xfrm>
            <a:off x="3809402" y="5022164"/>
            <a:ext cx="1300293" cy="26005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</p:spTree>
    <p:extLst>
      <p:ext uri="{BB962C8B-B14F-4D97-AF65-F5344CB8AC3E}">
        <p14:creationId xmlns:p14="http://schemas.microsoft.com/office/powerpoint/2010/main" val="344052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DCAE Architecture (Honolulu)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798349" y="1544965"/>
            <a:ext cx="11150157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044527" y="1861597"/>
            <a:ext cx="5845524" cy="34932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741032" y="4725447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386698" y="4720114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570146" y="4703759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3764872" y="282954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99DF9-573D-4900-ACFB-F236C859AE84}"/>
              </a:ext>
            </a:extLst>
          </p:cNvPr>
          <p:cNvSpPr/>
          <p:nvPr/>
        </p:nvSpPr>
        <p:spPr>
          <a:xfrm>
            <a:off x="7182372" y="2509699"/>
            <a:ext cx="4553907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7AD1DE4E-022D-4BB2-8E7D-EB3C6070DBAA}"/>
              </a:ext>
            </a:extLst>
          </p:cNvPr>
          <p:cNvSpPr/>
          <p:nvPr/>
        </p:nvSpPr>
        <p:spPr>
          <a:xfrm>
            <a:off x="9191891" y="2666064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0FB22708-5F5C-4001-B00D-1EB43ADE6B1F}"/>
              </a:ext>
            </a:extLst>
          </p:cNvPr>
          <p:cNvSpPr/>
          <p:nvPr/>
        </p:nvSpPr>
        <p:spPr>
          <a:xfrm>
            <a:off x="7507808" y="4374501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B113C708-2DF0-4071-B8FB-AC670506E6AA}"/>
              </a:ext>
            </a:extLst>
          </p:cNvPr>
          <p:cNvSpPr/>
          <p:nvPr/>
        </p:nvSpPr>
        <p:spPr>
          <a:xfrm>
            <a:off x="8553345" y="3586595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C5BAFAB-03E2-4FA0-812F-BD2B69043CFC}"/>
              </a:ext>
            </a:extLst>
          </p:cNvPr>
          <p:cNvSpPr/>
          <p:nvPr/>
        </p:nvSpPr>
        <p:spPr>
          <a:xfrm>
            <a:off x="9610633" y="4354265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66204" y="2948867"/>
            <a:ext cx="697827" cy="336734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EA2128-F23A-42E7-BC6A-4019E60044A9}"/>
              </a:ext>
            </a:extLst>
          </p:cNvPr>
          <p:cNvSpPr/>
          <p:nvPr/>
        </p:nvSpPr>
        <p:spPr>
          <a:xfrm>
            <a:off x="7190239" y="2051748"/>
            <a:ext cx="4546040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5753853" y="2795132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4616184" y="3730852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4788556" y="4735438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798351" y="1070348"/>
            <a:ext cx="11150155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7044404-A793-4414-9FE4-AF323C0EF101}"/>
              </a:ext>
            </a:extLst>
          </p:cNvPr>
          <p:cNvSpPr/>
          <p:nvPr/>
        </p:nvSpPr>
        <p:spPr>
          <a:xfrm>
            <a:off x="7099358" y="1952478"/>
            <a:ext cx="4553906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EB3B5F3-9E5C-40E7-A199-5DF1D8202E77}"/>
              </a:ext>
            </a:extLst>
          </p:cNvPr>
          <p:cNvSpPr/>
          <p:nvPr/>
        </p:nvSpPr>
        <p:spPr>
          <a:xfrm>
            <a:off x="7025254" y="1861597"/>
            <a:ext cx="4553905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D3C1AC3A-35D9-4CA3-A809-D7DB5A38ED9C}"/>
              </a:ext>
            </a:extLst>
          </p:cNvPr>
          <p:cNvSpPr/>
          <p:nvPr/>
        </p:nvSpPr>
        <p:spPr>
          <a:xfrm>
            <a:off x="8560191" y="436094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3B06C6F4-C267-458D-9B02-9A838BF29509}"/>
              </a:ext>
            </a:extLst>
          </p:cNvPr>
          <p:cNvSpPr/>
          <p:nvPr/>
        </p:nvSpPr>
        <p:spPr>
          <a:xfrm>
            <a:off x="7488430" y="3608536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220B52C9-C3F2-4C4B-B14E-0DC2E836AE3D}"/>
              </a:ext>
            </a:extLst>
          </p:cNvPr>
          <p:cNvSpPr/>
          <p:nvPr/>
        </p:nvSpPr>
        <p:spPr>
          <a:xfrm>
            <a:off x="9635038" y="356981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H="1" flipV="1">
            <a:off x="1770504" y="5117118"/>
            <a:ext cx="1585" cy="73677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268133" y="5133855"/>
            <a:ext cx="720000" cy="68652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5138807"/>
            <a:ext cx="0" cy="668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7331629" y="573854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A03272C-B247-4BF2-AA7C-329760EEB134}"/>
              </a:ext>
            </a:extLst>
          </p:cNvPr>
          <p:cNvSpPr/>
          <p:nvPr/>
        </p:nvSpPr>
        <p:spPr>
          <a:xfrm>
            <a:off x="8493240" y="5722443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6907CDE2-9A9D-46E4-86AB-88CD21CA53CD}"/>
              </a:ext>
            </a:extLst>
          </p:cNvPr>
          <p:cNvSpPr/>
          <p:nvPr/>
        </p:nvSpPr>
        <p:spPr>
          <a:xfrm>
            <a:off x="9796242" y="5719240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1823F2-3D86-4A82-9695-C1F8EAFCC7C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8969865" y="4792297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BC31CF3-3A22-4DF6-B4A1-E64D7E5E7B09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2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A4AF323-463F-44AC-A98E-5C8A3B94D32A}"/>
              </a:ext>
            </a:extLst>
          </p:cNvPr>
          <p:cNvCxnSpPr>
            <a:cxnSpLocks/>
          </p:cNvCxnSpPr>
          <p:nvPr/>
        </p:nvCxnSpPr>
        <p:spPr>
          <a:xfrm>
            <a:off x="9466013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5B90DE2-F9B8-49BB-B1A0-6B172FBA5BF9}"/>
              </a:ext>
            </a:extLst>
          </p:cNvPr>
          <p:cNvSpPr txBox="1"/>
          <p:nvPr/>
        </p:nvSpPr>
        <p:spPr>
          <a:xfrm>
            <a:off x="8838059" y="5257370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3A285A-0D66-4307-A9A4-41A229B1C2C2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7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8A95357-04C1-4D0B-A5C3-52E808973030}"/>
              </a:ext>
            </a:extLst>
          </p:cNvPr>
          <p:cNvCxnSpPr/>
          <p:nvPr/>
        </p:nvCxnSpPr>
        <p:spPr>
          <a:xfrm rot="5400000" flipH="1" flipV="1">
            <a:off x="9603602" y="3388441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1A45DA-17FE-4556-A0A2-371EC1353A4D}"/>
              </a:ext>
            </a:extLst>
          </p:cNvPr>
          <p:cNvCxnSpPr/>
          <p:nvPr/>
        </p:nvCxnSpPr>
        <p:spPr>
          <a:xfrm flipV="1">
            <a:off x="10219886" y="2296426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73265E7-2519-42FB-A339-DFACB78E37B8}"/>
              </a:ext>
            </a:extLst>
          </p:cNvPr>
          <p:cNvCxnSpPr/>
          <p:nvPr/>
        </p:nvCxnSpPr>
        <p:spPr>
          <a:xfrm flipV="1">
            <a:off x="8229600" y="2355149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Down 45">
            <a:extLst>
              <a:ext uri="{FF2B5EF4-FFF2-40B4-BE49-F238E27FC236}">
                <a16:creationId xmlns:a16="http://schemas.microsoft.com/office/drawing/2014/main" id="{83FAC2CE-8BFC-48E9-8461-C0F2D44998CD}"/>
              </a:ext>
            </a:extLst>
          </p:cNvPr>
          <p:cNvSpPr/>
          <p:nvPr/>
        </p:nvSpPr>
        <p:spPr>
          <a:xfrm rot="16200000">
            <a:off x="7117008" y="3508322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5297AA-A385-4487-AEEC-BDA5F971C022}"/>
              </a:ext>
            </a:extLst>
          </p:cNvPr>
          <p:cNvCxnSpPr>
            <a:cxnSpLocks/>
          </p:cNvCxnSpPr>
          <p:nvPr/>
        </p:nvCxnSpPr>
        <p:spPr>
          <a:xfrm flipH="1" flipV="1">
            <a:off x="7808959" y="4783348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BB7B04B-67C7-41D5-BDAF-44BB4A3C10F5}"/>
              </a:ext>
            </a:extLst>
          </p:cNvPr>
          <p:cNvCxnSpPr>
            <a:cxnSpLocks/>
          </p:cNvCxnSpPr>
          <p:nvPr/>
        </p:nvCxnSpPr>
        <p:spPr>
          <a:xfrm flipV="1">
            <a:off x="7877125" y="2934488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C1C7D1D-C443-491A-B831-80DCED09C7C6}"/>
              </a:ext>
            </a:extLst>
          </p:cNvPr>
          <p:cNvCxnSpPr>
            <a:cxnSpLocks/>
          </p:cNvCxnSpPr>
          <p:nvPr/>
        </p:nvCxnSpPr>
        <p:spPr>
          <a:xfrm flipH="1">
            <a:off x="6890050" y="2916052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5B4C66-D523-4F62-9030-194629115082}"/>
              </a:ext>
            </a:extLst>
          </p:cNvPr>
          <p:cNvCxnSpPr/>
          <p:nvPr/>
        </p:nvCxnSpPr>
        <p:spPr>
          <a:xfrm>
            <a:off x="5563115" y="6466193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5B2F92-6FEE-4D11-A453-E5519DAB570B}"/>
              </a:ext>
            </a:extLst>
          </p:cNvPr>
          <p:cNvSpPr txBox="1"/>
          <p:nvPr/>
        </p:nvSpPr>
        <p:spPr>
          <a:xfrm>
            <a:off x="6281028" y="631885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EFD769-89A8-4CEC-A304-D063C29A33E0}"/>
              </a:ext>
            </a:extLst>
          </p:cNvPr>
          <p:cNvCxnSpPr/>
          <p:nvPr/>
        </p:nvCxnSpPr>
        <p:spPr>
          <a:xfrm>
            <a:off x="5566225" y="6683910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92EEB02-2FDB-4F7D-AE90-C549E2E8395A}"/>
              </a:ext>
            </a:extLst>
          </p:cNvPr>
          <p:cNvSpPr txBox="1"/>
          <p:nvPr/>
        </p:nvSpPr>
        <p:spPr>
          <a:xfrm>
            <a:off x="6284138" y="6536568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9495F6-739A-448D-8D57-C5728645C025}"/>
              </a:ext>
            </a:extLst>
          </p:cNvPr>
          <p:cNvCxnSpPr>
            <a:cxnSpLocks/>
          </p:cNvCxnSpPr>
          <p:nvPr/>
        </p:nvCxnSpPr>
        <p:spPr>
          <a:xfrm>
            <a:off x="3384979" y="6690364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E6D932F-48C4-4B7C-A372-9B09DA8DFA5C}"/>
              </a:ext>
            </a:extLst>
          </p:cNvPr>
          <p:cNvSpPr txBox="1"/>
          <p:nvPr/>
        </p:nvSpPr>
        <p:spPr>
          <a:xfrm>
            <a:off x="4129525" y="6442354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FCD63F1-D63F-4267-A821-59BBAB289770}"/>
              </a:ext>
            </a:extLst>
          </p:cNvPr>
          <p:cNvCxnSpPr>
            <a:cxnSpLocks/>
            <a:endCxn id="58" idx="1"/>
          </p:cNvCxnSpPr>
          <p:nvPr/>
        </p:nvCxnSpPr>
        <p:spPr>
          <a:xfrm>
            <a:off x="3411613" y="6404523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1118160-A0F7-4783-99ED-A06F770F063C}"/>
              </a:ext>
            </a:extLst>
          </p:cNvPr>
          <p:cNvSpPr txBox="1"/>
          <p:nvPr/>
        </p:nvSpPr>
        <p:spPr>
          <a:xfrm>
            <a:off x="4154043" y="626602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2447096" y="2818513"/>
            <a:ext cx="784912" cy="3915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270489-EB93-404D-A7CF-32AEDB0961F5}"/>
              </a:ext>
            </a:extLst>
          </p:cNvPr>
          <p:cNvCxnSpPr>
            <a:cxnSpLocks/>
          </p:cNvCxnSpPr>
          <p:nvPr/>
        </p:nvCxnSpPr>
        <p:spPr>
          <a:xfrm flipH="1" flipV="1">
            <a:off x="6890050" y="2818282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2366373" y="4498623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5894361" y="4747043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4" y="5117118"/>
            <a:ext cx="759519" cy="695070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4696589" y="2817437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5705620" y="372079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1727205" y="3757409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83064" y="5257957"/>
            <a:ext cx="730583" cy="5356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1714247" y="4274087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2971397" y="3274228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207451" y="3234051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cxnSpLocks/>
          </p:cNvCxnSpPr>
          <p:nvPr/>
        </p:nvCxnSpPr>
        <p:spPr>
          <a:xfrm rot="10800000">
            <a:off x="439071" y="3243908"/>
            <a:ext cx="3737273" cy="28685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073796" y="3188017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086178" y="3229960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118064" y="3259907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0" y="3825005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5449614" y="4024428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6335644" y="3234051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4990954" y="4352263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1" y="2911572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be 79">
            <a:extLst>
              <a:ext uri="{FF2B5EF4-FFF2-40B4-BE49-F238E27FC236}">
                <a16:creationId xmlns:a16="http://schemas.microsoft.com/office/drawing/2014/main" id="{78CFF237-9AB6-437A-8974-CC5E538716C1}"/>
              </a:ext>
            </a:extLst>
          </p:cNvPr>
          <p:cNvSpPr/>
          <p:nvPr/>
        </p:nvSpPr>
        <p:spPr>
          <a:xfrm>
            <a:off x="7506606" y="2955592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Dashboard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5185161" y="2231756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900552" y="2268013"/>
            <a:ext cx="775936" cy="3835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10734410" y="2709395"/>
            <a:ext cx="905817" cy="205176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B0998735-EA48-40E2-BE98-27CD26E62C12}"/>
              </a:ext>
            </a:extLst>
          </p:cNvPr>
          <p:cNvSpPr/>
          <p:nvPr/>
        </p:nvSpPr>
        <p:spPr>
          <a:xfrm>
            <a:off x="80871" y="1644506"/>
            <a:ext cx="671335" cy="365723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AAI</a:t>
            </a:r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DB0116B1-51EC-44BD-91ED-4D434D378959}"/>
              </a:ext>
            </a:extLst>
          </p:cNvPr>
          <p:cNvCxnSpPr>
            <a:cxnSpLocks/>
            <a:stCxn id="83" idx="5"/>
            <a:endCxn id="81" idx="0"/>
          </p:cNvCxnSpPr>
          <p:nvPr/>
        </p:nvCxnSpPr>
        <p:spPr>
          <a:xfrm>
            <a:off x="752206" y="1781652"/>
            <a:ext cx="4825411" cy="45010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  <a:endCxn id="82" idx="1"/>
          </p:cNvCxnSpPr>
          <p:nvPr/>
        </p:nvCxnSpPr>
        <p:spPr>
          <a:xfrm rot="16200000" flipV="1">
            <a:off x="2800259" y="3560095"/>
            <a:ext cx="2260313" cy="59726"/>
          </a:xfrm>
          <a:prstGeom prst="bentConnector4">
            <a:avLst>
              <a:gd name="adj1" fmla="val 45758"/>
              <a:gd name="adj2" fmla="val 482748"/>
            </a:avLst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9244" y="5719240"/>
            <a:ext cx="482125" cy="482125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68D1F73-A783-4D5D-B49E-C68F6ED6AC57}"/>
              </a:ext>
            </a:extLst>
          </p:cNvPr>
          <p:cNvCxnSpPr>
            <a:cxnSpLocks/>
          </p:cNvCxnSpPr>
          <p:nvPr/>
        </p:nvCxnSpPr>
        <p:spPr>
          <a:xfrm flipH="1" flipV="1">
            <a:off x="11300891" y="4779095"/>
            <a:ext cx="13710" cy="9580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E231036-AF16-4A03-9AB6-C53238397074}"/>
              </a:ext>
            </a:extLst>
          </p:cNvPr>
          <p:cNvCxnSpPr>
            <a:cxnSpLocks/>
          </p:cNvCxnSpPr>
          <p:nvPr/>
        </p:nvCxnSpPr>
        <p:spPr>
          <a:xfrm rot="10800000" flipV="1">
            <a:off x="9191892" y="3387481"/>
            <a:ext cx="1536691" cy="216442"/>
          </a:xfrm>
          <a:prstGeom prst="bentConnector3">
            <a:avLst>
              <a:gd name="adj1" fmla="val 10026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020E421-E515-4CDD-935F-3972F6E5A512}"/>
              </a:ext>
            </a:extLst>
          </p:cNvPr>
          <p:cNvCxnSpPr/>
          <p:nvPr/>
        </p:nvCxnSpPr>
        <p:spPr>
          <a:xfrm>
            <a:off x="7808959" y="6442354"/>
            <a:ext cx="75123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B10CE3BD-E210-43C1-BC00-962C47B4CC02}"/>
              </a:ext>
            </a:extLst>
          </p:cNvPr>
          <p:cNvSpPr txBox="1"/>
          <p:nvPr/>
        </p:nvSpPr>
        <p:spPr>
          <a:xfrm>
            <a:off x="8503096" y="6317876"/>
            <a:ext cx="143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(design flow)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1428781" y="2839158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008054" y="3786651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BA5FFD83-4E5C-4D19-9A3A-BB74E5887ECD}"/>
              </a:ext>
            </a:extLst>
          </p:cNvPr>
          <p:cNvSpPr/>
          <p:nvPr/>
        </p:nvSpPr>
        <p:spPr>
          <a:xfrm>
            <a:off x="1388359" y="2224022"/>
            <a:ext cx="842690" cy="408274"/>
          </a:xfrm>
          <a:prstGeom prst="roundRect">
            <a:avLst/>
          </a:prstGeom>
          <a:solidFill>
            <a:schemeClr val="accent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VES-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OpenAPI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Manager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E36B6A5A-33EB-4252-B5FF-237DE588FD20}"/>
              </a:ext>
            </a:extLst>
          </p:cNvPr>
          <p:cNvSpPr/>
          <p:nvPr/>
        </p:nvSpPr>
        <p:spPr>
          <a:xfrm>
            <a:off x="2459070" y="2239644"/>
            <a:ext cx="784912" cy="384722"/>
          </a:xfrm>
          <a:prstGeom prst="roundRect">
            <a:avLst/>
          </a:prstGeom>
          <a:solidFill>
            <a:schemeClr val="accent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KPI Computation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26136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DCAE Architecture (Guilin)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798349" y="1544965"/>
            <a:ext cx="11150157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052395" y="1906986"/>
            <a:ext cx="5837656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741032" y="4583399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386698" y="4578066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570146" y="4561711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3667214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99DF9-573D-4900-ACFB-F236C859AE84}"/>
              </a:ext>
            </a:extLst>
          </p:cNvPr>
          <p:cNvSpPr/>
          <p:nvPr/>
        </p:nvSpPr>
        <p:spPr>
          <a:xfrm>
            <a:off x="7182372" y="2509699"/>
            <a:ext cx="4553907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7AD1DE4E-022D-4BB2-8E7D-EB3C6070DBAA}"/>
              </a:ext>
            </a:extLst>
          </p:cNvPr>
          <p:cNvSpPr/>
          <p:nvPr/>
        </p:nvSpPr>
        <p:spPr>
          <a:xfrm>
            <a:off x="9191891" y="2666064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0FB22708-5F5C-4001-B00D-1EB43ADE6B1F}"/>
              </a:ext>
            </a:extLst>
          </p:cNvPr>
          <p:cNvSpPr/>
          <p:nvPr/>
        </p:nvSpPr>
        <p:spPr>
          <a:xfrm>
            <a:off x="7507808" y="4374501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B113C708-2DF0-4071-B8FB-AC670506E6AA}"/>
              </a:ext>
            </a:extLst>
          </p:cNvPr>
          <p:cNvSpPr/>
          <p:nvPr/>
        </p:nvSpPr>
        <p:spPr>
          <a:xfrm>
            <a:off x="8553345" y="3586595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C5BAFAB-03E2-4FA0-812F-BD2B69043CFC}"/>
              </a:ext>
            </a:extLst>
          </p:cNvPr>
          <p:cNvSpPr/>
          <p:nvPr/>
        </p:nvSpPr>
        <p:spPr>
          <a:xfrm>
            <a:off x="9610633" y="4354265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1341537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EA2128-F23A-42E7-BC6A-4019E60044A9}"/>
              </a:ext>
            </a:extLst>
          </p:cNvPr>
          <p:cNvSpPr/>
          <p:nvPr/>
        </p:nvSpPr>
        <p:spPr>
          <a:xfrm>
            <a:off x="7190239" y="2051748"/>
            <a:ext cx="4546040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5753853" y="2653084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4616184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4788556" y="4593390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798351" y="1070348"/>
            <a:ext cx="11150155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7044404-A793-4414-9FE4-AF323C0EF101}"/>
              </a:ext>
            </a:extLst>
          </p:cNvPr>
          <p:cNvSpPr/>
          <p:nvPr/>
        </p:nvSpPr>
        <p:spPr>
          <a:xfrm>
            <a:off x="7099358" y="1952478"/>
            <a:ext cx="4553906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EB3B5F3-9E5C-40E7-A199-5DF1D8202E77}"/>
              </a:ext>
            </a:extLst>
          </p:cNvPr>
          <p:cNvSpPr/>
          <p:nvPr/>
        </p:nvSpPr>
        <p:spPr>
          <a:xfrm>
            <a:off x="7025254" y="1861597"/>
            <a:ext cx="4553905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D3C1AC3A-35D9-4CA3-A809-D7DB5A38ED9C}"/>
              </a:ext>
            </a:extLst>
          </p:cNvPr>
          <p:cNvSpPr/>
          <p:nvPr/>
        </p:nvSpPr>
        <p:spPr>
          <a:xfrm>
            <a:off x="8560191" y="436094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3B06C6F4-C267-458D-9B02-9A838BF29509}"/>
              </a:ext>
            </a:extLst>
          </p:cNvPr>
          <p:cNvSpPr/>
          <p:nvPr/>
        </p:nvSpPr>
        <p:spPr>
          <a:xfrm>
            <a:off x="7488430" y="3608536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220B52C9-C3F2-4C4B-B14E-0DC2E836AE3D}"/>
              </a:ext>
            </a:extLst>
          </p:cNvPr>
          <p:cNvSpPr/>
          <p:nvPr/>
        </p:nvSpPr>
        <p:spPr>
          <a:xfrm>
            <a:off x="9635038" y="356981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170024" y="5086714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7331629" y="573854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A03272C-B247-4BF2-AA7C-329760EEB134}"/>
              </a:ext>
            </a:extLst>
          </p:cNvPr>
          <p:cNvSpPr/>
          <p:nvPr/>
        </p:nvSpPr>
        <p:spPr>
          <a:xfrm>
            <a:off x="8493240" y="5722443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6907CDE2-9A9D-46E4-86AB-88CD21CA53CD}"/>
              </a:ext>
            </a:extLst>
          </p:cNvPr>
          <p:cNvSpPr/>
          <p:nvPr/>
        </p:nvSpPr>
        <p:spPr>
          <a:xfrm>
            <a:off x="9796242" y="5719240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1823F2-3D86-4A82-9695-C1F8EAFCC7C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8969865" y="4792297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BC31CF3-3A22-4DF6-B4A1-E64D7E5E7B09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2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A4AF323-463F-44AC-A98E-5C8A3B94D32A}"/>
              </a:ext>
            </a:extLst>
          </p:cNvPr>
          <p:cNvCxnSpPr>
            <a:cxnSpLocks/>
          </p:cNvCxnSpPr>
          <p:nvPr/>
        </p:nvCxnSpPr>
        <p:spPr>
          <a:xfrm>
            <a:off x="9466013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5B90DE2-F9B8-49BB-B1A0-6B172FBA5BF9}"/>
              </a:ext>
            </a:extLst>
          </p:cNvPr>
          <p:cNvSpPr txBox="1"/>
          <p:nvPr/>
        </p:nvSpPr>
        <p:spPr>
          <a:xfrm>
            <a:off x="8838059" y="5257370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3A285A-0D66-4307-A9A4-41A229B1C2C2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7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8A95357-04C1-4D0B-A5C3-52E808973030}"/>
              </a:ext>
            </a:extLst>
          </p:cNvPr>
          <p:cNvCxnSpPr/>
          <p:nvPr/>
        </p:nvCxnSpPr>
        <p:spPr>
          <a:xfrm rot="5400000" flipH="1" flipV="1">
            <a:off x="9603602" y="3388441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1A45DA-17FE-4556-A0A2-371EC1353A4D}"/>
              </a:ext>
            </a:extLst>
          </p:cNvPr>
          <p:cNvCxnSpPr/>
          <p:nvPr/>
        </p:nvCxnSpPr>
        <p:spPr>
          <a:xfrm flipV="1">
            <a:off x="10219886" y="2296426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73265E7-2519-42FB-A339-DFACB78E37B8}"/>
              </a:ext>
            </a:extLst>
          </p:cNvPr>
          <p:cNvCxnSpPr/>
          <p:nvPr/>
        </p:nvCxnSpPr>
        <p:spPr>
          <a:xfrm flipV="1">
            <a:off x="8229600" y="2355149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Down 45">
            <a:extLst>
              <a:ext uri="{FF2B5EF4-FFF2-40B4-BE49-F238E27FC236}">
                <a16:creationId xmlns:a16="http://schemas.microsoft.com/office/drawing/2014/main" id="{83FAC2CE-8BFC-48E9-8461-C0F2D44998CD}"/>
              </a:ext>
            </a:extLst>
          </p:cNvPr>
          <p:cNvSpPr/>
          <p:nvPr/>
        </p:nvSpPr>
        <p:spPr>
          <a:xfrm rot="16200000">
            <a:off x="7117008" y="3508322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5297AA-A385-4487-AEEC-BDA5F971C022}"/>
              </a:ext>
            </a:extLst>
          </p:cNvPr>
          <p:cNvCxnSpPr>
            <a:cxnSpLocks/>
          </p:cNvCxnSpPr>
          <p:nvPr/>
        </p:nvCxnSpPr>
        <p:spPr>
          <a:xfrm flipH="1" flipV="1">
            <a:off x="7808959" y="4783348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BB7B04B-67C7-41D5-BDAF-44BB4A3C10F5}"/>
              </a:ext>
            </a:extLst>
          </p:cNvPr>
          <p:cNvCxnSpPr>
            <a:cxnSpLocks/>
          </p:cNvCxnSpPr>
          <p:nvPr/>
        </p:nvCxnSpPr>
        <p:spPr>
          <a:xfrm flipV="1">
            <a:off x="7877125" y="2934488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C1C7D1D-C443-491A-B831-80DCED09C7C6}"/>
              </a:ext>
            </a:extLst>
          </p:cNvPr>
          <p:cNvCxnSpPr>
            <a:cxnSpLocks/>
          </p:cNvCxnSpPr>
          <p:nvPr/>
        </p:nvCxnSpPr>
        <p:spPr>
          <a:xfrm flipH="1">
            <a:off x="6890050" y="2916052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5B4C66-D523-4F62-9030-194629115082}"/>
              </a:ext>
            </a:extLst>
          </p:cNvPr>
          <p:cNvCxnSpPr/>
          <p:nvPr/>
        </p:nvCxnSpPr>
        <p:spPr>
          <a:xfrm>
            <a:off x="5563115" y="6466193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5B2F92-6FEE-4D11-A453-E5519DAB570B}"/>
              </a:ext>
            </a:extLst>
          </p:cNvPr>
          <p:cNvSpPr txBox="1"/>
          <p:nvPr/>
        </p:nvSpPr>
        <p:spPr>
          <a:xfrm>
            <a:off x="6281028" y="631885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EFD769-89A8-4CEC-A304-D063C29A33E0}"/>
              </a:ext>
            </a:extLst>
          </p:cNvPr>
          <p:cNvCxnSpPr/>
          <p:nvPr/>
        </p:nvCxnSpPr>
        <p:spPr>
          <a:xfrm>
            <a:off x="5566225" y="6683910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92EEB02-2FDB-4F7D-AE90-C549E2E8395A}"/>
              </a:ext>
            </a:extLst>
          </p:cNvPr>
          <p:cNvSpPr txBox="1"/>
          <p:nvPr/>
        </p:nvSpPr>
        <p:spPr>
          <a:xfrm>
            <a:off x="6284138" y="6536568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9495F6-739A-448D-8D57-C5728645C025}"/>
              </a:ext>
            </a:extLst>
          </p:cNvPr>
          <p:cNvCxnSpPr>
            <a:cxnSpLocks/>
          </p:cNvCxnSpPr>
          <p:nvPr/>
        </p:nvCxnSpPr>
        <p:spPr>
          <a:xfrm>
            <a:off x="3384979" y="6690364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E6D932F-48C4-4B7C-A372-9B09DA8DFA5C}"/>
              </a:ext>
            </a:extLst>
          </p:cNvPr>
          <p:cNvSpPr txBox="1"/>
          <p:nvPr/>
        </p:nvSpPr>
        <p:spPr>
          <a:xfrm>
            <a:off x="4129525" y="6442354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FCD63F1-D63F-4267-A821-59BBAB289770}"/>
              </a:ext>
            </a:extLst>
          </p:cNvPr>
          <p:cNvCxnSpPr>
            <a:cxnSpLocks/>
            <a:endCxn id="58" idx="1"/>
          </p:cNvCxnSpPr>
          <p:nvPr/>
        </p:nvCxnSpPr>
        <p:spPr>
          <a:xfrm>
            <a:off x="3411613" y="6404523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1118160-A0F7-4783-99ED-A06F770F063C}"/>
              </a:ext>
            </a:extLst>
          </p:cNvPr>
          <p:cNvSpPr txBox="1"/>
          <p:nvPr/>
        </p:nvSpPr>
        <p:spPr>
          <a:xfrm>
            <a:off x="4154043" y="626602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2470381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270489-EB93-404D-A7CF-32AEDB0961F5}"/>
              </a:ext>
            </a:extLst>
          </p:cNvPr>
          <p:cNvCxnSpPr>
            <a:cxnSpLocks/>
          </p:cNvCxnSpPr>
          <p:nvPr/>
        </p:nvCxnSpPr>
        <p:spPr>
          <a:xfrm flipH="1" flipV="1">
            <a:off x="6890050" y="2818282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2366373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5894361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03126" y="5030004"/>
            <a:ext cx="815152" cy="7492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4696589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5705620" y="3578743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1727205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1714247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2971397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207451" y="3092003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1772090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073796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086178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118064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0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5449614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6335644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4990954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1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be 79">
            <a:extLst>
              <a:ext uri="{FF2B5EF4-FFF2-40B4-BE49-F238E27FC236}">
                <a16:creationId xmlns:a16="http://schemas.microsoft.com/office/drawing/2014/main" id="{78CFF237-9AB6-437A-8974-CC5E538716C1}"/>
              </a:ext>
            </a:extLst>
          </p:cNvPr>
          <p:cNvSpPr/>
          <p:nvPr/>
        </p:nvSpPr>
        <p:spPr>
          <a:xfrm>
            <a:off x="7506606" y="2955592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Dashboard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156529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013652" y="2135330"/>
            <a:ext cx="842690" cy="4082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10734410" y="2709395"/>
            <a:ext cx="905817" cy="205176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B0998735-EA48-40E2-BE98-27CD26E62C12}"/>
              </a:ext>
            </a:extLst>
          </p:cNvPr>
          <p:cNvSpPr/>
          <p:nvPr/>
        </p:nvSpPr>
        <p:spPr>
          <a:xfrm>
            <a:off x="80871" y="1839822"/>
            <a:ext cx="671335" cy="365723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AAI</a:t>
            </a:r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DB0116B1-51EC-44BD-91ED-4D434D378959}"/>
              </a:ext>
            </a:extLst>
          </p:cNvPr>
          <p:cNvCxnSpPr>
            <a:cxnSpLocks/>
            <a:stCxn id="83" idx="5"/>
            <a:endCxn id="81" idx="0"/>
          </p:cNvCxnSpPr>
          <p:nvPr/>
        </p:nvCxnSpPr>
        <p:spPr>
          <a:xfrm>
            <a:off x="752206" y="1976968"/>
            <a:ext cx="3796779" cy="15836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2724063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9244" y="5719240"/>
            <a:ext cx="482125" cy="482125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68D1F73-A783-4D5D-B49E-C68F6ED6AC57}"/>
              </a:ext>
            </a:extLst>
          </p:cNvPr>
          <p:cNvCxnSpPr>
            <a:cxnSpLocks/>
          </p:cNvCxnSpPr>
          <p:nvPr/>
        </p:nvCxnSpPr>
        <p:spPr>
          <a:xfrm flipH="1" flipV="1">
            <a:off x="11300891" y="4779095"/>
            <a:ext cx="13710" cy="9580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E231036-AF16-4A03-9AB6-C53238397074}"/>
              </a:ext>
            </a:extLst>
          </p:cNvPr>
          <p:cNvCxnSpPr>
            <a:cxnSpLocks/>
          </p:cNvCxnSpPr>
          <p:nvPr/>
        </p:nvCxnSpPr>
        <p:spPr>
          <a:xfrm rot="10800000" flipV="1">
            <a:off x="9191892" y="3387481"/>
            <a:ext cx="1536691" cy="216442"/>
          </a:xfrm>
          <a:prstGeom prst="bentConnector3">
            <a:avLst>
              <a:gd name="adj1" fmla="val 10026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020E421-E515-4CDD-935F-3972F6E5A512}"/>
              </a:ext>
            </a:extLst>
          </p:cNvPr>
          <p:cNvCxnSpPr/>
          <p:nvPr/>
        </p:nvCxnSpPr>
        <p:spPr>
          <a:xfrm>
            <a:off x="7808959" y="6442354"/>
            <a:ext cx="75123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B10CE3BD-E210-43C1-BC00-962C47B4CC02}"/>
              </a:ext>
            </a:extLst>
          </p:cNvPr>
          <p:cNvSpPr txBox="1"/>
          <p:nvPr/>
        </p:nvSpPr>
        <p:spPr>
          <a:xfrm>
            <a:off x="8503096" y="6317876"/>
            <a:ext cx="143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(design flow)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5321676" y="2125989"/>
            <a:ext cx="774324" cy="402058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008054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</p:spTree>
    <p:extLst>
      <p:ext uri="{BB962C8B-B14F-4D97-AF65-F5344CB8AC3E}">
        <p14:creationId xmlns:p14="http://schemas.microsoft.com/office/powerpoint/2010/main" val="329368094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CC072-A301-4D04-B3EA-D5CAC3F7B8A6}"/>
              </a:ext>
            </a:extLst>
          </p:cNvPr>
          <p:cNvSpPr txBox="1">
            <a:spLocks/>
          </p:cNvSpPr>
          <p:nvPr/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DCAE Architecture (Guilin)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AEA607-1946-45DA-913A-BCE4EA291B7D}"/>
              </a:ext>
            </a:extLst>
          </p:cNvPr>
          <p:cNvSpPr/>
          <p:nvPr/>
        </p:nvSpPr>
        <p:spPr>
          <a:xfrm>
            <a:off x="798349" y="1544965"/>
            <a:ext cx="11150157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DC2042-22F1-4304-AFCA-ED4BE02DD279}"/>
              </a:ext>
            </a:extLst>
          </p:cNvPr>
          <p:cNvSpPr/>
          <p:nvPr/>
        </p:nvSpPr>
        <p:spPr>
          <a:xfrm>
            <a:off x="1052395" y="1906986"/>
            <a:ext cx="5837656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F0610A0-07C4-420F-832C-684B967F4DE3}"/>
              </a:ext>
            </a:extLst>
          </p:cNvPr>
          <p:cNvSpPr/>
          <p:nvPr/>
        </p:nvSpPr>
        <p:spPr>
          <a:xfrm>
            <a:off x="3741032" y="4583399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4019A71-34B9-4191-AFEC-11C45E6B98C5}"/>
              </a:ext>
            </a:extLst>
          </p:cNvPr>
          <p:cNvSpPr/>
          <p:nvPr/>
        </p:nvSpPr>
        <p:spPr>
          <a:xfrm>
            <a:off x="1386698" y="4578066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64D02DF-9D28-43AE-8B19-B81606A990E1}"/>
              </a:ext>
            </a:extLst>
          </p:cNvPr>
          <p:cNvSpPr/>
          <p:nvPr/>
        </p:nvSpPr>
        <p:spPr>
          <a:xfrm>
            <a:off x="2570146" y="4561711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B6710FB-F3AF-4659-A0EA-69736A66756E}"/>
              </a:ext>
            </a:extLst>
          </p:cNvPr>
          <p:cNvSpPr/>
          <p:nvPr/>
        </p:nvSpPr>
        <p:spPr>
          <a:xfrm>
            <a:off x="3667214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AB09B6-237D-40AC-9EF0-FB47087D2754}"/>
              </a:ext>
            </a:extLst>
          </p:cNvPr>
          <p:cNvSpPr/>
          <p:nvPr/>
        </p:nvSpPr>
        <p:spPr>
          <a:xfrm>
            <a:off x="7182372" y="2509699"/>
            <a:ext cx="4553907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A916FFE8-7933-48B2-9AE0-597C5E32B7A4}"/>
              </a:ext>
            </a:extLst>
          </p:cNvPr>
          <p:cNvSpPr/>
          <p:nvPr/>
        </p:nvSpPr>
        <p:spPr>
          <a:xfrm>
            <a:off x="9191891" y="2666064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7199EA15-981C-47AB-A7D1-C846E0D858C9}"/>
              </a:ext>
            </a:extLst>
          </p:cNvPr>
          <p:cNvSpPr/>
          <p:nvPr/>
        </p:nvSpPr>
        <p:spPr>
          <a:xfrm>
            <a:off x="7507808" y="4374501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C5C7AFBA-CF6E-4D34-8A6A-A9DA61D61D57}"/>
              </a:ext>
            </a:extLst>
          </p:cNvPr>
          <p:cNvSpPr/>
          <p:nvPr/>
        </p:nvSpPr>
        <p:spPr>
          <a:xfrm>
            <a:off x="8553345" y="3586595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EB1DC7A0-F2AD-4BF5-9E92-F365D327DB23}"/>
              </a:ext>
            </a:extLst>
          </p:cNvPr>
          <p:cNvSpPr/>
          <p:nvPr/>
        </p:nvSpPr>
        <p:spPr>
          <a:xfrm>
            <a:off x="9610633" y="4354265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FCD4D86-FA44-4B93-9C2D-EECDA5D58A79}"/>
              </a:ext>
            </a:extLst>
          </p:cNvPr>
          <p:cNvSpPr/>
          <p:nvPr/>
        </p:nvSpPr>
        <p:spPr>
          <a:xfrm>
            <a:off x="1341537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B042DCB-879D-4E49-92C3-D03BDC2AC311}"/>
              </a:ext>
            </a:extLst>
          </p:cNvPr>
          <p:cNvSpPr/>
          <p:nvPr/>
        </p:nvSpPr>
        <p:spPr>
          <a:xfrm>
            <a:off x="7190239" y="2051748"/>
            <a:ext cx="4546040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FAFFD55-0B2D-4730-A82B-21CCDDB2217B}"/>
              </a:ext>
            </a:extLst>
          </p:cNvPr>
          <p:cNvSpPr/>
          <p:nvPr/>
        </p:nvSpPr>
        <p:spPr>
          <a:xfrm>
            <a:off x="5753853" y="2653084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A614722-6B8C-47E5-8642-18BA7515381A}"/>
              </a:ext>
            </a:extLst>
          </p:cNvPr>
          <p:cNvSpPr/>
          <p:nvPr/>
        </p:nvSpPr>
        <p:spPr>
          <a:xfrm>
            <a:off x="4616184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739AED7-4D38-4BC1-A1E5-1309EAC6D86C}"/>
              </a:ext>
            </a:extLst>
          </p:cNvPr>
          <p:cNvSpPr/>
          <p:nvPr/>
        </p:nvSpPr>
        <p:spPr>
          <a:xfrm>
            <a:off x="4788556" y="4593390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130C70A-2CE8-4D5B-99DD-91042A507A90}"/>
              </a:ext>
            </a:extLst>
          </p:cNvPr>
          <p:cNvSpPr/>
          <p:nvPr/>
        </p:nvSpPr>
        <p:spPr>
          <a:xfrm>
            <a:off x="798351" y="1070348"/>
            <a:ext cx="11150155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3D6F80B-A906-4A09-AB1F-B3883F9856A0}"/>
              </a:ext>
            </a:extLst>
          </p:cNvPr>
          <p:cNvSpPr/>
          <p:nvPr/>
        </p:nvSpPr>
        <p:spPr>
          <a:xfrm>
            <a:off x="7099358" y="1952478"/>
            <a:ext cx="4553906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783D0F1-E20C-44D2-9056-303AABBFE1CD}"/>
              </a:ext>
            </a:extLst>
          </p:cNvPr>
          <p:cNvSpPr/>
          <p:nvPr/>
        </p:nvSpPr>
        <p:spPr>
          <a:xfrm>
            <a:off x="7025254" y="1861597"/>
            <a:ext cx="4553905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3340CBA6-32D5-48E4-B10B-2FF636C7811E}"/>
              </a:ext>
            </a:extLst>
          </p:cNvPr>
          <p:cNvSpPr/>
          <p:nvPr/>
        </p:nvSpPr>
        <p:spPr>
          <a:xfrm>
            <a:off x="8560191" y="436094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42AB4B7D-55C6-460D-802B-3BFD2B6B19C9}"/>
              </a:ext>
            </a:extLst>
          </p:cNvPr>
          <p:cNvSpPr/>
          <p:nvPr/>
        </p:nvSpPr>
        <p:spPr>
          <a:xfrm>
            <a:off x="7488430" y="3608536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C233D3B6-C5A4-496D-BA1B-1E2BDAA6C107}"/>
              </a:ext>
            </a:extLst>
          </p:cNvPr>
          <p:cNvSpPr/>
          <p:nvPr/>
        </p:nvSpPr>
        <p:spPr>
          <a:xfrm>
            <a:off x="9635038" y="356981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79F438E8-7817-40CA-9A1B-F854F3ABC77B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6" name="Cloud 25">
            <a:extLst>
              <a:ext uri="{FF2B5EF4-FFF2-40B4-BE49-F238E27FC236}">
                <a16:creationId xmlns:a16="http://schemas.microsoft.com/office/drawing/2014/main" id="{41C24CF9-484B-4437-98DF-03377E477A56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8ECB01-7ACD-4181-B0E3-0C7C3CED3231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8735A10F-05BD-41D9-AFEE-E4B9EE0932A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170024" y="5086714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68D895-30D6-4DEE-82F6-E390775BA53C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row: Down 29">
            <a:extLst>
              <a:ext uri="{FF2B5EF4-FFF2-40B4-BE49-F238E27FC236}">
                <a16:creationId xmlns:a16="http://schemas.microsoft.com/office/drawing/2014/main" id="{3AF1285D-7224-46AE-B053-AD38F6FDEBC4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A626952E-DE30-460D-B25A-0C1E94DBC4F2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B14F457F-3C87-4773-B265-9304194F6F32}"/>
              </a:ext>
            </a:extLst>
          </p:cNvPr>
          <p:cNvSpPr/>
          <p:nvPr/>
        </p:nvSpPr>
        <p:spPr>
          <a:xfrm>
            <a:off x="7331629" y="573854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6F3C8C3C-B47B-4C04-B08A-EB13B5B9D254}"/>
              </a:ext>
            </a:extLst>
          </p:cNvPr>
          <p:cNvSpPr/>
          <p:nvPr/>
        </p:nvSpPr>
        <p:spPr>
          <a:xfrm>
            <a:off x="8493240" y="5722443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16D3C6E4-DB0D-49D7-8A1B-C245E4774946}"/>
              </a:ext>
            </a:extLst>
          </p:cNvPr>
          <p:cNvSpPr/>
          <p:nvPr/>
        </p:nvSpPr>
        <p:spPr>
          <a:xfrm>
            <a:off x="9796242" y="5719240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8200ED-6DA3-4742-90EB-3242AF3401EC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8969865" y="4792297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A867C80-315C-4F63-ADE7-6E85B2F11E0D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2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9E0281-96C9-4451-8D58-56B626678B9E}"/>
              </a:ext>
            </a:extLst>
          </p:cNvPr>
          <p:cNvCxnSpPr>
            <a:cxnSpLocks/>
          </p:cNvCxnSpPr>
          <p:nvPr/>
        </p:nvCxnSpPr>
        <p:spPr>
          <a:xfrm>
            <a:off x="9466013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C73A6E8-52BB-4C5F-8F84-9228F6132E3E}"/>
              </a:ext>
            </a:extLst>
          </p:cNvPr>
          <p:cNvSpPr txBox="1"/>
          <p:nvPr/>
        </p:nvSpPr>
        <p:spPr>
          <a:xfrm>
            <a:off x="8838059" y="5257370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0D755E2-C11A-4346-919F-B1471D2AA073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7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28385FA6-1397-4D59-ADB0-1310A6877903}"/>
              </a:ext>
            </a:extLst>
          </p:cNvPr>
          <p:cNvCxnSpPr/>
          <p:nvPr/>
        </p:nvCxnSpPr>
        <p:spPr>
          <a:xfrm rot="5400000" flipH="1" flipV="1">
            <a:off x="9603602" y="3388441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AA59387-6284-4A9F-A5C6-32E16443039E}"/>
              </a:ext>
            </a:extLst>
          </p:cNvPr>
          <p:cNvCxnSpPr/>
          <p:nvPr/>
        </p:nvCxnSpPr>
        <p:spPr>
          <a:xfrm flipV="1">
            <a:off x="10219886" y="2296426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BFF8368-9461-4492-BAD9-B949375385AC}"/>
              </a:ext>
            </a:extLst>
          </p:cNvPr>
          <p:cNvCxnSpPr/>
          <p:nvPr/>
        </p:nvCxnSpPr>
        <p:spPr>
          <a:xfrm flipV="1">
            <a:off x="8229600" y="2355149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8DBD2475-D266-4B27-A12B-3C12DDCA6E30}"/>
              </a:ext>
            </a:extLst>
          </p:cNvPr>
          <p:cNvSpPr/>
          <p:nvPr/>
        </p:nvSpPr>
        <p:spPr>
          <a:xfrm rot="16200000">
            <a:off x="7117008" y="3508322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06CF671-D06A-4255-8AB5-54B7A20ECF5C}"/>
              </a:ext>
            </a:extLst>
          </p:cNvPr>
          <p:cNvCxnSpPr>
            <a:cxnSpLocks/>
          </p:cNvCxnSpPr>
          <p:nvPr/>
        </p:nvCxnSpPr>
        <p:spPr>
          <a:xfrm flipH="1" flipV="1">
            <a:off x="7808959" y="4783348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5A7E1E9-941B-4B05-8D92-EBE84D1401D3}"/>
              </a:ext>
            </a:extLst>
          </p:cNvPr>
          <p:cNvCxnSpPr>
            <a:cxnSpLocks/>
          </p:cNvCxnSpPr>
          <p:nvPr/>
        </p:nvCxnSpPr>
        <p:spPr>
          <a:xfrm flipV="1">
            <a:off x="7877125" y="2934488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93C5AB4-3865-4978-93FC-7673A3260129}"/>
              </a:ext>
            </a:extLst>
          </p:cNvPr>
          <p:cNvCxnSpPr>
            <a:cxnSpLocks/>
          </p:cNvCxnSpPr>
          <p:nvPr/>
        </p:nvCxnSpPr>
        <p:spPr>
          <a:xfrm flipH="1">
            <a:off x="6890050" y="2916052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75A5E7B-6023-4ECD-8CCA-1E7678BB7296}"/>
              </a:ext>
            </a:extLst>
          </p:cNvPr>
          <p:cNvCxnSpPr/>
          <p:nvPr/>
        </p:nvCxnSpPr>
        <p:spPr>
          <a:xfrm>
            <a:off x="5563115" y="6466193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8F6DB765-1A61-461E-BED8-5F1AFE2C85B3}"/>
              </a:ext>
            </a:extLst>
          </p:cNvPr>
          <p:cNvSpPr txBox="1"/>
          <p:nvPr/>
        </p:nvSpPr>
        <p:spPr>
          <a:xfrm>
            <a:off x="6281028" y="631885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3BB032D-DC5B-400A-A04F-A37B1968BAD0}"/>
              </a:ext>
            </a:extLst>
          </p:cNvPr>
          <p:cNvCxnSpPr/>
          <p:nvPr/>
        </p:nvCxnSpPr>
        <p:spPr>
          <a:xfrm>
            <a:off x="5566225" y="6683910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3A0C574-A0B0-4C07-82A7-AD83C7CA388B}"/>
              </a:ext>
            </a:extLst>
          </p:cNvPr>
          <p:cNvSpPr txBox="1"/>
          <p:nvPr/>
        </p:nvSpPr>
        <p:spPr>
          <a:xfrm>
            <a:off x="6284138" y="6536568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7490C8F-0A70-43D5-B260-237E8FB1CA8D}"/>
              </a:ext>
            </a:extLst>
          </p:cNvPr>
          <p:cNvCxnSpPr>
            <a:cxnSpLocks/>
          </p:cNvCxnSpPr>
          <p:nvPr/>
        </p:nvCxnSpPr>
        <p:spPr>
          <a:xfrm>
            <a:off x="3384979" y="6690364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30C92E9-E73F-4985-9E63-28E1274F37E5}"/>
              </a:ext>
            </a:extLst>
          </p:cNvPr>
          <p:cNvSpPr txBox="1"/>
          <p:nvPr/>
        </p:nvSpPr>
        <p:spPr>
          <a:xfrm>
            <a:off x="4129525" y="6442354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8CD16FA-6517-4F31-819F-E26B0DFD6750}"/>
              </a:ext>
            </a:extLst>
          </p:cNvPr>
          <p:cNvCxnSpPr>
            <a:cxnSpLocks/>
            <a:endCxn id="54" idx="1"/>
          </p:cNvCxnSpPr>
          <p:nvPr/>
        </p:nvCxnSpPr>
        <p:spPr>
          <a:xfrm>
            <a:off x="3411613" y="6404523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CD5707B-798D-47C2-9F89-A44A9427CB6D}"/>
              </a:ext>
            </a:extLst>
          </p:cNvPr>
          <p:cNvSpPr txBox="1"/>
          <p:nvPr/>
        </p:nvSpPr>
        <p:spPr>
          <a:xfrm>
            <a:off x="4154043" y="626602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27748356-4880-4867-B0B6-8B1E6D6EA78E}"/>
              </a:ext>
            </a:extLst>
          </p:cNvPr>
          <p:cNvSpPr/>
          <p:nvPr/>
        </p:nvSpPr>
        <p:spPr>
          <a:xfrm>
            <a:off x="2470381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43B9441-D558-4A0F-AE17-72BFBA52CA13}"/>
              </a:ext>
            </a:extLst>
          </p:cNvPr>
          <p:cNvCxnSpPr>
            <a:cxnSpLocks/>
          </p:cNvCxnSpPr>
          <p:nvPr/>
        </p:nvCxnSpPr>
        <p:spPr>
          <a:xfrm flipH="1" flipV="1">
            <a:off x="6890050" y="2818282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5522EE0-84FA-4FEC-A11E-31887FFD0150}"/>
              </a:ext>
            </a:extLst>
          </p:cNvPr>
          <p:cNvSpPr txBox="1"/>
          <p:nvPr/>
        </p:nvSpPr>
        <p:spPr>
          <a:xfrm>
            <a:off x="2366373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8C5045F-6476-43CC-BDF9-D043A453DB23}"/>
              </a:ext>
            </a:extLst>
          </p:cNvPr>
          <p:cNvSpPr/>
          <p:nvPr/>
        </p:nvSpPr>
        <p:spPr>
          <a:xfrm>
            <a:off x="5894361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E7C6C0DC-03DE-4E58-B36A-F174CE41E52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03126" y="5030004"/>
            <a:ext cx="815152" cy="7492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D8D16562-6C8E-4F09-895C-8061004F2CB7}"/>
              </a:ext>
            </a:extLst>
          </p:cNvPr>
          <p:cNvSpPr/>
          <p:nvPr/>
        </p:nvSpPr>
        <p:spPr>
          <a:xfrm>
            <a:off x="4696589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0CE9BFD-323D-4EED-950A-155A6BBC1B22}"/>
              </a:ext>
            </a:extLst>
          </p:cNvPr>
          <p:cNvSpPr/>
          <p:nvPr/>
        </p:nvSpPr>
        <p:spPr>
          <a:xfrm>
            <a:off x="5705620" y="3578743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11D6B992-334A-40A5-929E-E22BC63CC3A9}"/>
              </a:ext>
            </a:extLst>
          </p:cNvPr>
          <p:cNvSpPr/>
          <p:nvPr/>
        </p:nvSpPr>
        <p:spPr>
          <a:xfrm>
            <a:off x="1727205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42557A82-222E-4408-9FDC-52D396A2A1C9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5599F7CC-F73D-4395-954C-4931E146C734}"/>
              </a:ext>
            </a:extLst>
          </p:cNvPr>
          <p:cNvCxnSpPr/>
          <p:nvPr/>
        </p:nvCxnSpPr>
        <p:spPr>
          <a:xfrm rot="5400000" flipH="1" flipV="1">
            <a:off x="1714247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6D9D59F-59A4-4D18-A249-E8655B66786A}"/>
              </a:ext>
            </a:extLst>
          </p:cNvPr>
          <p:cNvCxnSpPr/>
          <p:nvPr/>
        </p:nvCxnSpPr>
        <p:spPr>
          <a:xfrm flipH="1" flipV="1">
            <a:off x="2971397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B6414A6-2990-49C0-BDA5-1BC8412FCF2D}"/>
              </a:ext>
            </a:extLst>
          </p:cNvPr>
          <p:cNvCxnSpPr>
            <a:cxnSpLocks/>
          </p:cNvCxnSpPr>
          <p:nvPr/>
        </p:nvCxnSpPr>
        <p:spPr>
          <a:xfrm flipH="1" flipV="1">
            <a:off x="4207451" y="3092003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19623CFC-E9BA-45E4-B700-76D3A85E0F96}"/>
              </a:ext>
            </a:extLst>
          </p:cNvPr>
          <p:cNvCxnSpPr>
            <a:endCxn id="14" idx="2"/>
          </p:cNvCxnSpPr>
          <p:nvPr/>
        </p:nvCxnSpPr>
        <p:spPr>
          <a:xfrm rot="10800000">
            <a:off x="1772090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5DEAB0D8-FC89-4C91-A0BD-BE1CCBBC079F}"/>
              </a:ext>
            </a:extLst>
          </p:cNvPr>
          <p:cNvCxnSpPr>
            <a:cxnSpLocks/>
          </p:cNvCxnSpPr>
          <p:nvPr/>
        </p:nvCxnSpPr>
        <p:spPr>
          <a:xfrm flipV="1">
            <a:off x="4073796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EAB33FF0-F40D-488A-B4EE-9EAE4B09998E}"/>
              </a:ext>
            </a:extLst>
          </p:cNvPr>
          <p:cNvCxnSpPr>
            <a:endCxn id="16" idx="2"/>
          </p:cNvCxnSpPr>
          <p:nvPr/>
        </p:nvCxnSpPr>
        <p:spPr>
          <a:xfrm flipV="1">
            <a:off x="5086178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B4C1503C-4039-4867-9943-64791689C539}"/>
              </a:ext>
            </a:extLst>
          </p:cNvPr>
          <p:cNvCxnSpPr/>
          <p:nvPr/>
        </p:nvCxnSpPr>
        <p:spPr>
          <a:xfrm rot="5400000" flipH="1" flipV="1">
            <a:off x="2118064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748F6649-7B45-4BAE-8C05-68972EE93825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0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6F2F2A39-ABA9-4062-9FA6-C4D6FFECA135}"/>
              </a:ext>
            </a:extLst>
          </p:cNvPr>
          <p:cNvCxnSpPr>
            <a:cxnSpLocks/>
          </p:cNvCxnSpPr>
          <p:nvPr/>
        </p:nvCxnSpPr>
        <p:spPr>
          <a:xfrm>
            <a:off x="5449614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13593CE-5A4E-4DA4-8870-7E4ADFFAA94C}"/>
              </a:ext>
            </a:extLst>
          </p:cNvPr>
          <p:cNvCxnSpPr/>
          <p:nvPr/>
        </p:nvCxnSpPr>
        <p:spPr>
          <a:xfrm>
            <a:off x="6335644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623F2E9-A7BB-47E1-ACA4-26E08CC1443C}"/>
              </a:ext>
            </a:extLst>
          </p:cNvPr>
          <p:cNvCxnSpPr/>
          <p:nvPr/>
        </p:nvCxnSpPr>
        <p:spPr>
          <a:xfrm flipV="1">
            <a:off x="4990954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B80BB108-31F3-4742-9D32-0E186C1A823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1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ube 75">
            <a:extLst>
              <a:ext uri="{FF2B5EF4-FFF2-40B4-BE49-F238E27FC236}">
                <a16:creationId xmlns:a16="http://schemas.microsoft.com/office/drawing/2014/main" id="{ABCE80FF-7D19-4C3D-87E2-499403123CCB}"/>
              </a:ext>
            </a:extLst>
          </p:cNvPr>
          <p:cNvSpPr/>
          <p:nvPr/>
        </p:nvSpPr>
        <p:spPr>
          <a:xfrm>
            <a:off x="7506606" y="2955592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Dashboard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21E57E1-28B0-4F3D-983F-A1C8FAD67488}"/>
              </a:ext>
            </a:extLst>
          </p:cNvPr>
          <p:cNvSpPr/>
          <p:nvPr/>
        </p:nvSpPr>
        <p:spPr>
          <a:xfrm>
            <a:off x="4156529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804A2F9-8CF5-4712-92DF-B91B720A5998}"/>
              </a:ext>
            </a:extLst>
          </p:cNvPr>
          <p:cNvSpPr/>
          <p:nvPr/>
        </p:nvSpPr>
        <p:spPr>
          <a:xfrm>
            <a:off x="3013652" y="2135330"/>
            <a:ext cx="842690" cy="4082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32082B4-BCBB-43EB-8BD1-A85A28B631F8}"/>
              </a:ext>
            </a:extLst>
          </p:cNvPr>
          <p:cNvSpPr/>
          <p:nvPr/>
        </p:nvSpPr>
        <p:spPr>
          <a:xfrm>
            <a:off x="10734410" y="2709395"/>
            <a:ext cx="905817" cy="205176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sp>
        <p:nvSpPr>
          <p:cNvPr id="80" name="Cube 79">
            <a:extLst>
              <a:ext uri="{FF2B5EF4-FFF2-40B4-BE49-F238E27FC236}">
                <a16:creationId xmlns:a16="http://schemas.microsoft.com/office/drawing/2014/main" id="{28785028-F2F1-41FB-AEBB-0A04F2C6C560}"/>
              </a:ext>
            </a:extLst>
          </p:cNvPr>
          <p:cNvSpPr/>
          <p:nvPr/>
        </p:nvSpPr>
        <p:spPr>
          <a:xfrm>
            <a:off x="80871" y="1839822"/>
            <a:ext cx="671335" cy="365723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AAI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DA67D5B3-E67D-4E87-95CC-C91302D9706E}"/>
              </a:ext>
            </a:extLst>
          </p:cNvPr>
          <p:cNvCxnSpPr>
            <a:cxnSpLocks/>
            <a:stCxn id="80" idx="5"/>
            <a:endCxn id="77" idx="0"/>
          </p:cNvCxnSpPr>
          <p:nvPr/>
        </p:nvCxnSpPr>
        <p:spPr>
          <a:xfrm>
            <a:off x="752206" y="1976968"/>
            <a:ext cx="3796779" cy="15836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7EC37489-1486-45D9-84DB-80D0286794EF}"/>
              </a:ext>
            </a:extLst>
          </p:cNvPr>
          <p:cNvCxnSpPr>
            <a:cxnSpLocks/>
          </p:cNvCxnSpPr>
          <p:nvPr/>
        </p:nvCxnSpPr>
        <p:spPr>
          <a:xfrm rot="16200000" flipV="1">
            <a:off x="2724063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id="{3E419D3F-C53F-438C-91F9-1648C61AB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9244" y="5719240"/>
            <a:ext cx="482125" cy="482125"/>
          </a:xfrm>
          <a:prstGeom prst="rect">
            <a:avLst/>
          </a:prstGeom>
        </p:spPr>
      </p:pic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8008331-D3DB-48D1-BC76-700D668AD74A}"/>
              </a:ext>
            </a:extLst>
          </p:cNvPr>
          <p:cNvCxnSpPr>
            <a:cxnSpLocks/>
          </p:cNvCxnSpPr>
          <p:nvPr/>
        </p:nvCxnSpPr>
        <p:spPr>
          <a:xfrm flipH="1" flipV="1">
            <a:off x="11300891" y="4779095"/>
            <a:ext cx="13710" cy="9580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F213C6F7-5B25-48F7-BDF1-17D68CB5EFC3}"/>
              </a:ext>
            </a:extLst>
          </p:cNvPr>
          <p:cNvCxnSpPr>
            <a:cxnSpLocks/>
          </p:cNvCxnSpPr>
          <p:nvPr/>
        </p:nvCxnSpPr>
        <p:spPr>
          <a:xfrm rot="10800000" flipV="1">
            <a:off x="9191892" y="3387481"/>
            <a:ext cx="1536691" cy="216442"/>
          </a:xfrm>
          <a:prstGeom prst="bentConnector3">
            <a:avLst>
              <a:gd name="adj1" fmla="val 10026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BF35824-05F3-43A0-9CA4-EE99CBE47556}"/>
              </a:ext>
            </a:extLst>
          </p:cNvPr>
          <p:cNvCxnSpPr/>
          <p:nvPr/>
        </p:nvCxnSpPr>
        <p:spPr>
          <a:xfrm>
            <a:off x="7808959" y="6442354"/>
            <a:ext cx="75123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FA994A9-A171-468A-9366-6D7B0FF1035F}"/>
              </a:ext>
            </a:extLst>
          </p:cNvPr>
          <p:cNvSpPr txBox="1"/>
          <p:nvPr/>
        </p:nvSpPr>
        <p:spPr>
          <a:xfrm>
            <a:off x="8503096" y="6317876"/>
            <a:ext cx="143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(design flow)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13669356-1D32-4571-8EBC-1416012911F7}"/>
              </a:ext>
            </a:extLst>
          </p:cNvPr>
          <p:cNvSpPr/>
          <p:nvPr/>
        </p:nvSpPr>
        <p:spPr>
          <a:xfrm>
            <a:off x="5321676" y="2125989"/>
            <a:ext cx="774324" cy="402058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B6AC214D-FB58-47C4-86E7-D9A9B0E7C361}"/>
              </a:ext>
            </a:extLst>
          </p:cNvPr>
          <p:cNvSpPr/>
          <p:nvPr/>
        </p:nvSpPr>
        <p:spPr>
          <a:xfrm>
            <a:off x="3008054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</p:spTree>
    <p:extLst>
      <p:ext uri="{BB962C8B-B14F-4D97-AF65-F5344CB8AC3E}">
        <p14:creationId xmlns:p14="http://schemas.microsoft.com/office/powerpoint/2010/main" val="275785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DCAE Architecture (Guilin) – M1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798349" y="1544965"/>
            <a:ext cx="11150157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052395" y="1906986"/>
            <a:ext cx="5837656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741032" y="4583399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386698" y="4578066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570146" y="4561711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3667214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99DF9-573D-4900-ACFB-F236C859AE84}"/>
              </a:ext>
            </a:extLst>
          </p:cNvPr>
          <p:cNvSpPr/>
          <p:nvPr/>
        </p:nvSpPr>
        <p:spPr>
          <a:xfrm>
            <a:off x="7182372" y="2509699"/>
            <a:ext cx="4553907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7AD1DE4E-022D-4BB2-8E7D-EB3C6070DBAA}"/>
              </a:ext>
            </a:extLst>
          </p:cNvPr>
          <p:cNvSpPr/>
          <p:nvPr/>
        </p:nvSpPr>
        <p:spPr>
          <a:xfrm>
            <a:off x="9191891" y="2666064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0FB22708-5F5C-4001-B00D-1EB43ADE6B1F}"/>
              </a:ext>
            </a:extLst>
          </p:cNvPr>
          <p:cNvSpPr/>
          <p:nvPr/>
        </p:nvSpPr>
        <p:spPr>
          <a:xfrm>
            <a:off x="7507808" y="4374501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B113C708-2DF0-4071-B8FB-AC670506E6AA}"/>
              </a:ext>
            </a:extLst>
          </p:cNvPr>
          <p:cNvSpPr/>
          <p:nvPr/>
        </p:nvSpPr>
        <p:spPr>
          <a:xfrm>
            <a:off x="8553345" y="3586595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C5BAFAB-03E2-4FA0-812F-BD2B69043CFC}"/>
              </a:ext>
            </a:extLst>
          </p:cNvPr>
          <p:cNvSpPr/>
          <p:nvPr/>
        </p:nvSpPr>
        <p:spPr>
          <a:xfrm>
            <a:off x="9610633" y="4354265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1341537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EA2128-F23A-42E7-BC6A-4019E60044A9}"/>
              </a:ext>
            </a:extLst>
          </p:cNvPr>
          <p:cNvSpPr/>
          <p:nvPr/>
        </p:nvSpPr>
        <p:spPr>
          <a:xfrm>
            <a:off x="7190239" y="2051748"/>
            <a:ext cx="4546040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5753853" y="2653084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4616184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4788556" y="4593390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798351" y="1070348"/>
            <a:ext cx="11150155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7044404-A793-4414-9FE4-AF323C0EF101}"/>
              </a:ext>
            </a:extLst>
          </p:cNvPr>
          <p:cNvSpPr/>
          <p:nvPr/>
        </p:nvSpPr>
        <p:spPr>
          <a:xfrm>
            <a:off x="7099358" y="1952478"/>
            <a:ext cx="4553906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EB3B5F3-9E5C-40E7-A199-5DF1D8202E77}"/>
              </a:ext>
            </a:extLst>
          </p:cNvPr>
          <p:cNvSpPr/>
          <p:nvPr/>
        </p:nvSpPr>
        <p:spPr>
          <a:xfrm>
            <a:off x="7025254" y="1861597"/>
            <a:ext cx="4553905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D3C1AC3A-35D9-4CA3-A809-D7DB5A38ED9C}"/>
              </a:ext>
            </a:extLst>
          </p:cNvPr>
          <p:cNvSpPr/>
          <p:nvPr/>
        </p:nvSpPr>
        <p:spPr>
          <a:xfrm>
            <a:off x="8560191" y="436094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3B06C6F4-C267-458D-9B02-9A838BF29509}"/>
              </a:ext>
            </a:extLst>
          </p:cNvPr>
          <p:cNvSpPr/>
          <p:nvPr/>
        </p:nvSpPr>
        <p:spPr>
          <a:xfrm>
            <a:off x="7488430" y="3608536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220B52C9-C3F2-4C4B-B14E-0DC2E836AE3D}"/>
              </a:ext>
            </a:extLst>
          </p:cNvPr>
          <p:cNvSpPr/>
          <p:nvPr/>
        </p:nvSpPr>
        <p:spPr>
          <a:xfrm>
            <a:off x="9635038" y="356981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170024" y="5086714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7331629" y="573854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A03272C-B247-4BF2-AA7C-329760EEB134}"/>
              </a:ext>
            </a:extLst>
          </p:cNvPr>
          <p:cNvSpPr/>
          <p:nvPr/>
        </p:nvSpPr>
        <p:spPr>
          <a:xfrm>
            <a:off x="8493240" y="5722443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6907CDE2-9A9D-46E4-86AB-88CD21CA53CD}"/>
              </a:ext>
            </a:extLst>
          </p:cNvPr>
          <p:cNvSpPr/>
          <p:nvPr/>
        </p:nvSpPr>
        <p:spPr>
          <a:xfrm>
            <a:off x="9796242" y="5719240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1823F2-3D86-4A82-9695-C1F8EAFCC7C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8969865" y="4792297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BC31CF3-3A22-4DF6-B4A1-E64D7E5E7B09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2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A4AF323-463F-44AC-A98E-5C8A3B94D32A}"/>
              </a:ext>
            </a:extLst>
          </p:cNvPr>
          <p:cNvCxnSpPr>
            <a:cxnSpLocks/>
          </p:cNvCxnSpPr>
          <p:nvPr/>
        </p:nvCxnSpPr>
        <p:spPr>
          <a:xfrm>
            <a:off x="9466013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5B90DE2-F9B8-49BB-B1A0-6B172FBA5BF9}"/>
              </a:ext>
            </a:extLst>
          </p:cNvPr>
          <p:cNvSpPr txBox="1"/>
          <p:nvPr/>
        </p:nvSpPr>
        <p:spPr>
          <a:xfrm>
            <a:off x="8838059" y="5257370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3A285A-0D66-4307-A9A4-41A229B1C2C2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7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8A95357-04C1-4D0B-A5C3-52E808973030}"/>
              </a:ext>
            </a:extLst>
          </p:cNvPr>
          <p:cNvCxnSpPr/>
          <p:nvPr/>
        </p:nvCxnSpPr>
        <p:spPr>
          <a:xfrm rot="5400000" flipH="1" flipV="1">
            <a:off x="9603602" y="3388441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1A45DA-17FE-4556-A0A2-371EC1353A4D}"/>
              </a:ext>
            </a:extLst>
          </p:cNvPr>
          <p:cNvCxnSpPr/>
          <p:nvPr/>
        </p:nvCxnSpPr>
        <p:spPr>
          <a:xfrm flipV="1">
            <a:off x="10219886" y="2296426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73265E7-2519-42FB-A339-DFACB78E37B8}"/>
              </a:ext>
            </a:extLst>
          </p:cNvPr>
          <p:cNvCxnSpPr/>
          <p:nvPr/>
        </p:nvCxnSpPr>
        <p:spPr>
          <a:xfrm flipV="1">
            <a:off x="8229600" y="2355149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Down 45">
            <a:extLst>
              <a:ext uri="{FF2B5EF4-FFF2-40B4-BE49-F238E27FC236}">
                <a16:creationId xmlns:a16="http://schemas.microsoft.com/office/drawing/2014/main" id="{83FAC2CE-8BFC-48E9-8461-C0F2D44998CD}"/>
              </a:ext>
            </a:extLst>
          </p:cNvPr>
          <p:cNvSpPr/>
          <p:nvPr/>
        </p:nvSpPr>
        <p:spPr>
          <a:xfrm rot="16200000">
            <a:off x="7117008" y="3508322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5297AA-A385-4487-AEEC-BDA5F971C022}"/>
              </a:ext>
            </a:extLst>
          </p:cNvPr>
          <p:cNvCxnSpPr>
            <a:cxnSpLocks/>
          </p:cNvCxnSpPr>
          <p:nvPr/>
        </p:nvCxnSpPr>
        <p:spPr>
          <a:xfrm flipH="1" flipV="1">
            <a:off x="7808959" y="4783348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BB7B04B-67C7-41D5-BDAF-44BB4A3C10F5}"/>
              </a:ext>
            </a:extLst>
          </p:cNvPr>
          <p:cNvCxnSpPr>
            <a:cxnSpLocks/>
          </p:cNvCxnSpPr>
          <p:nvPr/>
        </p:nvCxnSpPr>
        <p:spPr>
          <a:xfrm flipV="1">
            <a:off x="7877125" y="2934488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C1C7D1D-C443-491A-B831-80DCED09C7C6}"/>
              </a:ext>
            </a:extLst>
          </p:cNvPr>
          <p:cNvCxnSpPr>
            <a:cxnSpLocks/>
          </p:cNvCxnSpPr>
          <p:nvPr/>
        </p:nvCxnSpPr>
        <p:spPr>
          <a:xfrm flipH="1">
            <a:off x="6890050" y="2916052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5B4C66-D523-4F62-9030-194629115082}"/>
              </a:ext>
            </a:extLst>
          </p:cNvPr>
          <p:cNvCxnSpPr/>
          <p:nvPr/>
        </p:nvCxnSpPr>
        <p:spPr>
          <a:xfrm>
            <a:off x="5563115" y="6466193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5B2F92-6FEE-4D11-A453-E5519DAB570B}"/>
              </a:ext>
            </a:extLst>
          </p:cNvPr>
          <p:cNvSpPr txBox="1"/>
          <p:nvPr/>
        </p:nvSpPr>
        <p:spPr>
          <a:xfrm>
            <a:off x="6281028" y="631885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EFD769-89A8-4CEC-A304-D063C29A33E0}"/>
              </a:ext>
            </a:extLst>
          </p:cNvPr>
          <p:cNvCxnSpPr/>
          <p:nvPr/>
        </p:nvCxnSpPr>
        <p:spPr>
          <a:xfrm>
            <a:off x="5566225" y="6683910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92EEB02-2FDB-4F7D-AE90-C549E2E8395A}"/>
              </a:ext>
            </a:extLst>
          </p:cNvPr>
          <p:cNvSpPr txBox="1"/>
          <p:nvPr/>
        </p:nvSpPr>
        <p:spPr>
          <a:xfrm>
            <a:off x="6284138" y="6536568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9495F6-739A-448D-8D57-C5728645C025}"/>
              </a:ext>
            </a:extLst>
          </p:cNvPr>
          <p:cNvCxnSpPr>
            <a:cxnSpLocks/>
          </p:cNvCxnSpPr>
          <p:nvPr/>
        </p:nvCxnSpPr>
        <p:spPr>
          <a:xfrm>
            <a:off x="3384979" y="6690364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E6D932F-48C4-4B7C-A372-9B09DA8DFA5C}"/>
              </a:ext>
            </a:extLst>
          </p:cNvPr>
          <p:cNvSpPr txBox="1"/>
          <p:nvPr/>
        </p:nvSpPr>
        <p:spPr>
          <a:xfrm>
            <a:off x="4129525" y="6442354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FCD63F1-D63F-4267-A821-59BBAB289770}"/>
              </a:ext>
            </a:extLst>
          </p:cNvPr>
          <p:cNvCxnSpPr>
            <a:cxnSpLocks/>
            <a:endCxn id="58" idx="1"/>
          </p:cNvCxnSpPr>
          <p:nvPr/>
        </p:nvCxnSpPr>
        <p:spPr>
          <a:xfrm>
            <a:off x="3411613" y="6404523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1118160-A0F7-4783-99ED-A06F770F063C}"/>
              </a:ext>
            </a:extLst>
          </p:cNvPr>
          <p:cNvSpPr txBox="1"/>
          <p:nvPr/>
        </p:nvSpPr>
        <p:spPr>
          <a:xfrm>
            <a:off x="4154043" y="626602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2470381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270489-EB93-404D-A7CF-32AEDB0961F5}"/>
              </a:ext>
            </a:extLst>
          </p:cNvPr>
          <p:cNvCxnSpPr>
            <a:cxnSpLocks/>
          </p:cNvCxnSpPr>
          <p:nvPr/>
        </p:nvCxnSpPr>
        <p:spPr>
          <a:xfrm flipH="1" flipV="1">
            <a:off x="6890050" y="2818282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2366373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5894361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03126" y="5030004"/>
            <a:ext cx="815152" cy="7492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4696589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5705620" y="3578743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1727205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1714247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2971397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207451" y="3092003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1772090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073796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086178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118064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0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5449614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6335644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4990954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1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be 79">
            <a:extLst>
              <a:ext uri="{FF2B5EF4-FFF2-40B4-BE49-F238E27FC236}">
                <a16:creationId xmlns:a16="http://schemas.microsoft.com/office/drawing/2014/main" id="{78CFF237-9AB6-437A-8974-CC5E538716C1}"/>
              </a:ext>
            </a:extLst>
          </p:cNvPr>
          <p:cNvSpPr/>
          <p:nvPr/>
        </p:nvSpPr>
        <p:spPr>
          <a:xfrm>
            <a:off x="7506606" y="2955592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Dashboard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156529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013652" y="2135330"/>
            <a:ext cx="842690" cy="4082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10734410" y="2709395"/>
            <a:ext cx="905817" cy="205176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B0998735-EA48-40E2-BE98-27CD26E62C12}"/>
              </a:ext>
            </a:extLst>
          </p:cNvPr>
          <p:cNvSpPr/>
          <p:nvPr/>
        </p:nvSpPr>
        <p:spPr>
          <a:xfrm>
            <a:off x="80871" y="1839822"/>
            <a:ext cx="671335" cy="365723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AAI</a:t>
            </a:r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DB0116B1-51EC-44BD-91ED-4D434D378959}"/>
              </a:ext>
            </a:extLst>
          </p:cNvPr>
          <p:cNvCxnSpPr>
            <a:cxnSpLocks/>
            <a:stCxn id="83" idx="5"/>
            <a:endCxn id="81" idx="0"/>
          </p:cNvCxnSpPr>
          <p:nvPr/>
        </p:nvCxnSpPr>
        <p:spPr>
          <a:xfrm>
            <a:off x="752206" y="1976968"/>
            <a:ext cx="3796779" cy="15836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2724063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9244" y="5719240"/>
            <a:ext cx="482125" cy="482125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68D1F73-A783-4D5D-B49E-C68F6ED6AC57}"/>
              </a:ext>
            </a:extLst>
          </p:cNvPr>
          <p:cNvCxnSpPr>
            <a:cxnSpLocks/>
          </p:cNvCxnSpPr>
          <p:nvPr/>
        </p:nvCxnSpPr>
        <p:spPr>
          <a:xfrm flipH="1" flipV="1">
            <a:off x="11300891" y="4779095"/>
            <a:ext cx="13710" cy="9580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4E231036-AF16-4A03-9AB6-C53238397074}"/>
              </a:ext>
            </a:extLst>
          </p:cNvPr>
          <p:cNvCxnSpPr>
            <a:cxnSpLocks/>
          </p:cNvCxnSpPr>
          <p:nvPr/>
        </p:nvCxnSpPr>
        <p:spPr>
          <a:xfrm rot="10800000" flipV="1">
            <a:off x="9191892" y="3387481"/>
            <a:ext cx="1536691" cy="216442"/>
          </a:xfrm>
          <a:prstGeom prst="bentConnector3">
            <a:avLst>
              <a:gd name="adj1" fmla="val 10026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020E421-E515-4CDD-935F-3972F6E5A512}"/>
              </a:ext>
            </a:extLst>
          </p:cNvPr>
          <p:cNvCxnSpPr/>
          <p:nvPr/>
        </p:nvCxnSpPr>
        <p:spPr>
          <a:xfrm>
            <a:off x="7808959" y="6442354"/>
            <a:ext cx="75123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B10CE3BD-E210-43C1-BC00-962C47B4CC02}"/>
              </a:ext>
            </a:extLst>
          </p:cNvPr>
          <p:cNvSpPr txBox="1"/>
          <p:nvPr/>
        </p:nvSpPr>
        <p:spPr>
          <a:xfrm>
            <a:off x="8503096" y="6317876"/>
            <a:ext cx="143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(design flow)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5321676" y="2125989"/>
            <a:ext cx="774324" cy="402058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008054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60683A69-5563-4A65-BC32-C9C1A8C3FAFD}"/>
              </a:ext>
            </a:extLst>
          </p:cNvPr>
          <p:cNvSpPr/>
          <p:nvPr/>
        </p:nvSpPr>
        <p:spPr>
          <a:xfrm>
            <a:off x="4616183" y="3586595"/>
            <a:ext cx="226965" cy="1948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Multiplication Sign 92">
            <a:extLst>
              <a:ext uri="{FF2B5EF4-FFF2-40B4-BE49-F238E27FC236}">
                <a16:creationId xmlns:a16="http://schemas.microsoft.com/office/drawing/2014/main" id="{130D1446-833B-4C39-8CB0-E1F4D3C40FC9}"/>
              </a:ext>
            </a:extLst>
          </p:cNvPr>
          <p:cNvSpPr/>
          <p:nvPr/>
        </p:nvSpPr>
        <p:spPr>
          <a:xfrm>
            <a:off x="5887314" y="4598285"/>
            <a:ext cx="226965" cy="19487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0D88D7C6-6F42-47B0-B2E4-F64F2F6E19BE}"/>
              </a:ext>
            </a:extLst>
          </p:cNvPr>
          <p:cNvSpPr/>
          <p:nvPr/>
        </p:nvSpPr>
        <p:spPr>
          <a:xfrm>
            <a:off x="944159" y="5214202"/>
            <a:ext cx="3427315" cy="1072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MOD UI  will be Angular based application</a:t>
            </a:r>
          </a:p>
          <a:p>
            <a:r>
              <a:rPr lang="en-US" sz="1200" dirty="0">
                <a:solidFill>
                  <a:schemeClr val="tx1"/>
                </a:solidFill>
              </a:rPr>
              <a:t>MOD Backend will be Java Microservices</a:t>
            </a:r>
          </a:p>
          <a:p>
            <a:r>
              <a:rPr lang="en-US" sz="1200" dirty="0">
                <a:solidFill>
                  <a:schemeClr val="tx1"/>
                </a:solidFill>
              </a:rPr>
              <a:t>Onboarding API will be replaced with MOD REST API</a:t>
            </a:r>
          </a:p>
          <a:p>
            <a:r>
              <a:rPr lang="en-US" sz="1200" dirty="0" err="1">
                <a:solidFill>
                  <a:schemeClr val="tx1"/>
                </a:solidFill>
              </a:rPr>
              <a:t>NiFi</a:t>
            </a:r>
            <a:r>
              <a:rPr lang="en-US" sz="1200" dirty="0">
                <a:solidFill>
                  <a:schemeClr val="tx1"/>
                </a:solidFill>
              </a:rPr>
              <a:t> Based </a:t>
            </a:r>
            <a:r>
              <a:rPr lang="en-US" sz="1200" dirty="0" err="1">
                <a:solidFill>
                  <a:schemeClr val="tx1"/>
                </a:solidFill>
              </a:rPr>
              <a:t>WebUI</a:t>
            </a:r>
            <a:r>
              <a:rPr lang="en-US" sz="1200" dirty="0">
                <a:solidFill>
                  <a:schemeClr val="tx1"/>
                </a:solidFill>
              </a:rPr>
              <a:t> will be replaced with MOD UI</a:t>
            </a:r>
          </a:p>
          <a:p>
            <a:r>
              <a:rPr lang="en-US" sz="1200" dirty="0" err="1">
                <a:solidFill>
                  <a:schemeClr val="tx1"/>
                </a:solidFill>
              </a:rPr>
              <a:t>NiFi</a:t>
            </a:r>
            <a:r>
              <a:rPr lang="en-US" sz="1200" dirty="0">
                <a:solidFill>
                  <a:schemeClr val="tx1"/>
                </a:solidFill>
              </a:rPr>
              <a:t> Based APIs will be replaced with MOD Backend.</a:t>
            </a:r>
          </a:p>
        </p:txBody>
      </p:sp>
    </p:spTree>
    <p:extLst>
      <p:ext uri="{BB962C8B-B14F-4D97-AF65-F5344CB8AC3E}">
        <p14:creationId xmlns:p14="http://schemas.microsoft.com/office/powerpoint/2010/main" val="290960556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2E517E-AA89-489E-9827-81CAECB7340A}"/>
              </a:ext>
            </a:extLst>
          </p:cNvPr>
          <p:cNvSpPr/>
          <p:nvPr/>
        </p:nvSpPr>
        <p:spPr>
          <a:xfrm>
            <a:off x="6511764" y="586775"/>
            <a:ext cx="4671911" cy="1639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F7BDBEA-1E89-40FF-B0C3-4A5820737FF8}"/>
              </a:ext>
            </a:extLst>
          </p:cNvPr>
          <p:cNvSpPr/>
          <p:nvPr/>
        </p:nvSpPr>
        <p:spPr>
          <a:xfrm>
            <a:off x="6511764" y="2284867"/>
            <a:ext cx="4671911" cy="25265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BC4728-E7FA-41E8-9732-FB7E51BAE448}"/>
              </a:ext>
            </a:extLst>
          </p:cNvPr>
          <p:cNvSpPr/>
          <p:nvPr/>
        </p:nvSpPr>
        <p:spPr>
          <a:xfrm>
            <a:off x="6506156" y="4869096"/>
            <a:ext cx="4671911" cy="15449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an 32">
            <a:extLst>
              <a:ext uri="{FF2B5EF4-FFF2-40B4-BE49-F238E27FC236}">
                <a16:creationId xmlns:a16="http://schemas.microsoft.com/office/drawing/2014/main" id="{2F15999A-8B05-4371-95F1-FFC6BABE88D3}"/>
              </a:ext>
            </a:extLst>
          </p:cNvPr>
          <p:cNvSpPr/>
          <p:nvPr/>
        </p:nvSpPr>
        <p:spPr>
          <a:xfrm>
            <a:off x="9500197" y="1489814"/>
            <a:ext cx="1117417" cy="523344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 Design Catalog</a:t>
            </a:r>
          </a:p>
        </p:txBody>
      </p:sp>
      <p:sp>
        <p:nvSpPr>
          <p:cNvPr id="6" name="Can 15">
            <a:extLst>
              <a:ext uri="{FF2B5EF4-FFF2-40B4-BE49-F238E27FC236}">
                <a16:creationId xmlns:a16="http://schemas.microsoft.com/office/drawing/2014/main" id="{1B45BA4D-175A-4E77-9FB8-83BD15F81FC3}"/>
              </a:ext>
            </a:extLst>
          </p:cNvPr>
          <p:cNvSpPr/>
          <p:nvPr/>
        </p:nvSpPr>
        <p:spPr>
          <a:xfrm>
            <a:off x="7861420" y="5427502"/>
            <a:ext cx="909656" cy="433795"/>
          </a:xfrm>
          <a:prstGeom prst="ca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Inventory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E191BA-C6AF-4F2E-B84D-E0F1DC22D93A}"/>
              </a:ext>
            </a:extLst>
          </p:cNvPr>
          <p:cNvSpPr/>
          <p:nvPr/>
        </p:nvSpPr>
        <p:spPr>
          <a:xfrm>
            <a:off x="9087554" y="2360796"/>
            <a:ext cx="1752971" cy="226244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Designer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1F2C1E-837C-4E9F-94B2-334EE8761798}"/>
              </a:ext>
            </a:extLst>
          </p:cNvPr>
          <p:cNvSpPr txBox="1"/>
          <p:nvPr/>
        </p:nvSpPr>
        <p:spPr>
          <a:xfrm>
            <a:off x="6506156" y="2533395"/>
            <a:ext cx="10502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Assurance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n 32">
            <a:extLst>
              <a:ext uri="{FF2B5EF4-FFF2-40B4-BE49-F238E27FC236}">
                <a16:creationId xmlns:a16="http://schemas.microsoft.com/office/drawing/2014/main" id="{B7AD65DD-CED5-4BC1-9006-96AC9268DB77}"/>
              </a:ext>
            </a:extLst>
          </p:cNvPr>
          <p:cNvSpPr/>
          <p:nvPr/>
        </p:nvSpPr>
        <p:spPr>
          <a:xfrm>
            <a:off x="6568461" y="5631056"/>
            <a:ext cx="1048288" cy="709157"/>
          </a:xfrm>
          <a:prstGeom prst="can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Dockercentral (Nexus)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34608A-0272-4879-9927-0D98480EC160}"/>
              </a:ext>
            </a:extLst>
          </p:cNvPr>
          <p:cNvSpPr txBox="1"/>
          <p:nvPr/>
        </p:nvSpPr>
        <p:spPr>
          <a:xfrm>
            <a:off x="7539476" y="1385285"/>
            <a:ext cx="814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E2A17-68DC-44F6-A150-86A5C84134DF}"/>
              </a:ext>
            </a:extLst>
          </p:cNvPr>
          <p:cNvSpPr/>
          <p:nvPr/>
        </p:nvSpPr>
        <p:spPr>
          <a:xfrm>
            <a:off x="4555332" y="3907076"/>
            <a:ext cx="1508773" cy="746411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CLIs/GUIs/APIs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430026-6A02-47E2-A2CA-E7396DFEA67C}"/>
              </a:ext>
            </a:extLst>
          </p:cNvPr>
          <p:cNvSpPr/>
          <p:nvPr/>
        </p:nvSpPr>
        <p:spPr>
          <a:xfrm rot="16200000">
            <a:off x="8794439" y="1303850"/>
            <a:ext cx="1051830" cy="3667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 GUI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0F88FA-FE5C-43AB-93D6-C101A2E4D685}"/>
              </a:ext>
            </a:extLst>
          </p:cNvPr>
          <p:cNvSpPr txBox="1"/>
          <p:nvPr/>
        </p:nvSpPr>
        <p:spPr>
          <a:xfrm>
            <a:off x="6492254" y="1006258"/>
            <a:ext cx="11928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 Onboarding &amp; Design Service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1014D-F2AD-47E2-8EF7-CF8B8E409597}"/>
              </a:ext>
            </a:extLst>
          </p:cNvPr>
          <p:cNvSpPr txBox="1"/>
          <p:nvPr/>
        </p:nvSpPr>
        <p:spPr>
          <a:xfrm>
            <a:off x="6577446" y="4191162"/>
            <a:ext cx="1183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 to DCAE Design DB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E3C1B7DD-5F4D-4647-8E35-10BCAF300E82}"/>
              </a:ext>
            </a:extLst>
          </p:cNvPr>
          <p:cNvCxnSpPr>
            <a:cxnSpLocks/>
          </p:cNvCxnSpPr>
          <p:nvPr/>
        </p:nvCxnSpPr>
        <p:spPr>
          <a:xfrm flipV="1">
            <a:off x="6064105" y="4196490"/>
            <a:ext cx="1667735" cy="30524"/>
          </a:xfrm>
          <a:prstGeom prst="bentConnector3">
            <a:avLst>
              <a:gd name="adj1" fmla="val 494"/>
            </a:avLst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A89B0D7-A662-4463-8554-20F5086A3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771623" y="2500756"/>
            <a:ext cx="464870" cy="4648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2B7B02E-4B5F-4913-9B71-883AE2FC2022}"/>
              </a:ext>
            </a:extLst>
          </p:cNvPr>
          <p:cNvSpPr txBox="1"/>
          <p:nvPr/>
        </p:nvSpPr>
        <p:spPr>
          <a:xfrm>
            <a:off x="1531106" y="2080449"/>
            <a:ext cx="1063243" cy="386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4431D2-A464-4B14-9623-4794A19C86D5}"/>
              </a:ext>
            </a:extLst>
          </p:cNvPr>
          <p:cNvSpPr txBox="1"/>
          <p:nvPr/>
        </p:nvSpPr>
        <p:spPr>
          <a:xfrm>
            <a:off x="6506156" y="486431"/>
            <a:ext cx="688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B8ADAF-6140-4D64-A637-E0BFAC9A7EEE}"/>
              </a:ext>
            </a:extLst>
          </p:cNvPr>
          <p:cNvSpPr/>
          <p:nvPr/>
        </p:nvSpPr>
        <p:spPr>
          <a:xfrm>
            <a:off x="9471407" y="5291215"/>
            <a:ext cx="1462825" cy="70915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Dashboard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 Deployment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F13B7C95-FFA4-47F8-9CD4-334D008D2007}"/>
              </a:ext>
            </a:extLst>
          </p:cNvPr>
          <p:cNvCxnSpPr>
            <a:cxnSpLocks/>
            <a:stCxn id="10" idx="4"/>
          </p:cNvCxnSpPr>
          <p:nvPr/>
        </p:nvCxnSpPr>
        <p:spPr>
          <a:xfrm flipV="1">
            <a:off x="7616749" y="5830429"/>
            <a:ext cx="1883448" cy="15520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2AC468C5-A6CD-4155-B5DF-26C018A07C6E}"/>
              </a:ext>
            </a:extLst>
          </p:cNvPr>
          <p:cNvCxnSpPr>
            <a:cxnSpLocks/>
            <a:stCxn id="6" idx="4"/>
            <a:endCxn id="20" idx="1"/>
          </p:cNvCxnSpPr>
          <p:nvPr/>
        </p:nvCxnSpPr>
        <p:spPr>
          <a:xfrm>
            <a:off x="8771076" y="5644400"/>
            <a:ext cx="700331" cy="139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C9D9F35-190D-4F1C-A640-15627722BCCD}"/>
              </a:ext>
            </a:extLst>
          </p:cNvPr>
          <p:cNvSpPr/>
          <p:nvPr/>
        </p:nvSpPr>
        <p:spPr>
          <a:xfrm>
            <a:off x="9503747" y="961328"/>
            <a:ext cx="1117417" cy="5233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Studio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6549224B-521B-446E-96D9-EE099BCB8403}"/>
              </a:ext>
            </a:extLst>
          </p:cNvPr>
          <p:cNvCxnSpPr>
            <a:cxnSpLocks/>
            <a:stCxn id="60" idx="3"/>
            <a:endCxn id="5" idx="1"/>
          </p:cNvCxnSpPr>
          <p:nvPr/>
        </p:nvCxnSpPr>
        <p:spPr>
          <a:xfrm>
            <a:off x="8186116" y="1277595"/>
            <a:ext cx="1872790" cy="212219"/>
          </a:xfrm>
          <a:prstGeom prst="bentConnector2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4DE5689-D2EA-4297-93D7-3837013EF4A6}"/>
              </a:ext>
            </a:extLst>
          </p:cNvPr>
          <p:cNvSpPr/>
          <p:nvPr/>
        </p:nvSpPr>
        <p:spPr>
          <a:xfrm>
            <a:off x="8287916" y="973097"/>
            <a:ext cx="645511" cy="5776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Package</a:t>
            </a:r>
          </a:p>
        </p:txBody>
      </p:sp>
      <p:sp>
        <p:nvSpPr>
          <p:cNvPr id="26" name="Can 32">
            <a:extLst>
              <a:ext uri="{FF2B5EF4-FFF2-40B4-BE49-F238E27FC236}">
                <a16:creationId xmlns:a16="http://schemas.microsoft.com/office/drawing/2014/main" id="{69F563F2-9491-4FF6-A2E9-F15C37F81F78}"/>
              </a:ext>
            </a:extLst>
          </p:cNvPr>
          <p:cNvSpPr/>
          <p:nvPr/>
        </p:nvSpPr>
        <p:spPr>
          <a:xfrm>
            <a:off x="7731840" y="3924646"/>
            <a:ext cx="908055" cy="650224"/>
          </a:xfrm>
          <a:prstGeom prst="can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Catalog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107E222-DA2D-4D8E-A469-AA690F21C8FE}"/>
              </a:ext>
            </a:extLst>
          </p:cNvPr>
          <p:cNvCxnSpPr>
            <a:cxnSpLocks/>
            <a:endCxn id="26" idx="4"/>
          </p:cNvCxnSpPr>
          <p:nvPr/>
        </p:nvCxnSpPr>
        <p:spPr>
          <a:xfrm flipH="1">
            <a:off x="8639895" y="4249758"/>
            <a:ext cx="447659" cy="0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A287BA0-62C3-4108-BBAC-CCFFBC6396B7}"/>
              </a:ext>
            </a:extLst>
          </p:cNvPr>
          <p:cNvSpPr txBox="1"/>
          <p:nvPr/>
        </p:nvSpPr>
        <p:spPr>
          <a:xfrm>
            <a:off x="4201322" y="3184178"/>
            <a:ext cx="220445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Developer onboards with CLI (today) or GUI (future) DCAE mS Adaptor uses APIs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17EEFB7-8DFC-46C9-96BE-ADE8C186BB15}"/>
              </a:ext>
            </a:extLst>
          </p:cNvPr>
          <p:cNvGrpSpPr/>
          <p:nvPr/>
        </p:nvGrpSpPr>
        <p:grpSpPr>
          <a:xfrm>
            <a:off x="2541633" y="2577112"/>
            <a:ext cx="1371747" cy="2060196"/>
            <a:chOff x="1818014" y="1380573"/>
            <a:chExt cx="1371747" cy="184511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E869495-7A52-4C13-BFF2-62C660094BAE}"/>
                </a:ext>
              </a:extLst>
            </p:cNvPr>
            <p:cNvSpPr/>
            <p:nvPr/>
          </p:nvSpPr>
          <p:spPr>
            <a:xfrm>
              <a:off x="1818014" y="1380573"/>
              <a:ext cx="1371747" cy="184511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 Package</a:t>
              </a:r>
            </a:p>
          </p:txBody>
        </p:sp>
        <p:sp>
          <p:nvSpPr>
            <p:cNvPr id="31" name="Flowchart: Punched Tape 30">
              <a:extLst>
                <a:ext uri="{FF2B5EF4-FFF2-40B4-BE49-F238E27FC236}">
                  <a16:creationId xmlns:a16="http://schemas.microsoft.com/office/drawing/2014/main" id="{316C28DA-83F1-492C-BBC7-DDC93EAE6201}"/>
                </a:ext>
              </a:extLst>
            </p:cNvPr>
            <p:cNvSpPr/>
            <p:nvPr/>
          </p:nvSpPr>
          <p:spPr>
            <a:xfrm>
              <a:off x="1874436" y="1662767"/>
              <a:ext cx="1258899" cy="771748"/>
            </a:xfrm>
            <a:prstGeom prst="flowChartPunchedTap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 Metadata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Spec.json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&amp;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DataFormat.json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9473FAD-557A-4F86-90FB-08D323BB8BD4}"/>
                </a:ext>
              </a:extLst>
            </p:cNvPr>
            <p:cNvSpPr/>
            <p:nvPr/>
          </p:nvSpPr>
          <p:spPr>
            <a:xfrm>
              <a:off x="1945219" y="2833950"/>
              <a:ext cx="1091284" cy="3484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 Image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(Docker or k8)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3C70D46-27DF-4E60-A132-D14BB44A2106}"/>
              </a:ext>
            </a:extLst>
          </p:cNvPr>
          <p:cNvSpPr/>
          <p:nvPr/>
        </p:nvSpPr>
        <p:spPr>
          <a:xfrm>
            <a:off x="203912" y="3911617"/>
            <a:ext cx="1210224" cy="85892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DCAE mS Adaptor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-ONAP Integration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CE04B71-8206-4B3C-833F-5F17FADB155A}"/>
              </a:ext>
            </a:extLst>
          </p:cNvPr>
          <p:cNvSpPr/>
          <p:nvPr/>
        </p:nvSpPr>
        <p:spPr>
          <a:xfrm>
            <a:off x="9217345" y="2716768"/>
            <a:ext cx="1556326" cy="1511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GUI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EBE700F-23C1-477C-9826-73A959C60888}"/>
              </a:ext>
            </a:extLst>
          </p:cNvPr>
          <p:cNvSpPr/>
          <p:nvPr/>
        </p:nvSpPr>
        <p:spPr>
          <a:xfrm>
            <a:off x="9608086" y="5321263"/>
            <a:ext cx="1189668" cy="2242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GUI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0F38BCA-DAB0-42A2-BD1D-8FAC586923B6}"/>
              </a:ext>
            </a:extLst>
          </p:cNvPr>
          <p:cNvGrpSpPr/>
          <p:nvPr/>
        </p:nvGrpSpPr>
        <p:grpSpPr>
          <a:xfrm>
            <a:off x="1768295" y="960787"/>
            <a:ext cx="1371748" cy="621264"/>
            <a:chOff x="513439" y="350994"/>
            <a:chExt cx="1371748" cy="78478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D4123E2-B8BE-49CB-9A81-E4FF95CC5B9E}"/>
                </a:ext>
              </a:extLst>
            </p:cNvPr>
            <p:cNvSpPr txBox="1"/>
            <p:nvPr/>
          </p:nvSpPr>
          <p:spPr>
            <a:xfrm>
              <a:off x="513439" y="350994"/>
              <a:ext cx="1371748" cy="7847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144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 MOD Scope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F9EB566-BFDF-4081-AFC0-9AE0F17034B2}"/>
                </a:ext>
              </a:extLst>
            </p:cNvPr>
            <p:cNvSpPr/>
            <p:nvPr/>
          </p:nvSpPr>
          <p:spPr>
            <a:xfrm>
              <a:off x="891214" y="743107"/>
              <a:ext cx="369658" cy="2340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79B14E4-8006-462F-AEDD-19C4B528C104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>
              <a:off x="1260872" y="860149"/>
              <a:ext cx="32348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956D237F-4590-4A47-A71C-454A2C63DE56}"/>
              </a:ext>
            </a:extLst>
          </p:cNvPr>
          <p:cNvCxnSpPr>
            <a:cxnSpLocks/>
            <a:stCxn id="31" idx="3"/>
            <a:endCxn id="12" idx="1"/>
          </p:cNvCxnSpPr>
          <p:nvPr/>
        </p:nvCxnSpPr>
        <p:spPr>
          <a:xfrm>
            <a:off x="3856954" y="3323054"/>
            <a:ext cx="698378" cy="95722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C37A50FA-F6AD-451C-A9EB-ADA6BA1836EB}"/>
              </a:ext>
            </a:extLst>
          </p:cNvPr>
          <p:cNvCxnSpPr>
            <a:cxnSpLocks/>
            <a:stCxn id="32" idx="4"/>
          </p:cNvCxnSpPr>
          <p:nvPr/>
        </p:nvCxnSpPr>
        <p:spPr>
          <a:xfrm rot="16200000" flipH="1">
            <a:off x="4413744" y="3389749"/>
            <a:ext cx="265582" cy="2664111"/>
          </a:xfrm>
          <a:prstGeom prst="bentConnector2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loud 41">
            <a:extLst>
              <a:ext uri="{FF2B5EF4-FFF2-40B4-BE49-F238E27FC236}">
                <a16:creationId xmlns:a16="http://schemas.microsoft.com/office/drawing/2014/main" id="{B791224A-7C3D-43BA-9D26-3FCCC09912E6}"/>
              </a:ext>
            </a:extLst>
          </p:cNvPr>
          <p:cNvSpPr/>
          <p:nvPr/>
        </p:nvSpPr>
        <p:spPr>
          <a:xfrm>
            <a:off x="9680431" y="6165042"/>
            <a:ext cx="1048289" cy="36933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Runtime Environment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BA32EC0-567B-4D53-9ABC-569B24D01DBF}"/>
              </a:ext>
            </a:extLst>
          </p:cNvPr>
          <p:cNvCxnSpPr>
            <a:cxnSpLocks/>
            <a:stCxn id="20" idx="2"/>
            <a:endCxn id="42" idx="3"/>
          </p:cNvCxnSpPr>
          <p:nvPr/>
        </p:nvCxnSpPr>
        <p:spPr>
          <a:xfrm>
            <a:off x="10202820" y="6000372"/>
            <a:ext cx="1756" cy="185787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4">
            <a:extLst>
              <a:ext uri="{FF2B5EF4-FFF2-40B4-BE49-F238E27FC236}">
                <a16:creationId xmlns:a16="http://schemas.microsoft.com/office/drawing/2014/main" id="{64528157-71B4-4125-B9C5-6488B597817F}"/>
              </a:ext>
            </a:extLst>
          </p:cNvPr>
          <p:cNvSpPr txBox="1">
            <a:spLocks/>
          </p:cNvSpPr>
          <p:nvPr/>
        </p:nvSpPr>
        <p:spPr>
          <a:xfrm>
            <a:off x="157887" y="49094"/>
            <a:ext cx="11506200" cy="53877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Onboarding &amp; Design Flow with DCAE MOD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548D76D-1B89-409F-A884-E341B1108813}"/>
              </a:ext>
            </a:extLst>
          </p:cNvPr>
          <p:cNvSpPr/>
          <p:nvPr/>
        </p:nvSpPr>
        <p:spPr>
          <a:xfrm>
            <a:off x="9217346" y="2930167"/>
            <a:ext cx="1556326" cy="34937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mS/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DMaaP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 Design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C15E3AB-5B7A-4CB8-B314-27895B265F22}"/>
              </a:ext>
            </a:extLst>
          </p:cNvPr>
          <p:cNvSpPr/>
          <p:nvPr/>
        </p:nvSpPr>
        <p:spPr>
          <a:xfrm>
            <a:off x="9206491" y="3333697"/>
            <a:ext cx="1567181" cy="39689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mS Design Time Configurations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6553A69-E554-4448-ADF6-47B56E5E1EAE}"/>
              </a:ext>
            </a:extLst>
          </p:cNvPr>
          <p:cNvSpPr/>
          <p:nvPr/>
        </p:nvSpPr>
        <p:spPr>
          <a:xfrm>
            <a:off x="9204521" y="3796005"/>
            <a:ext cx="1551123" cy="3926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mS Runtime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Configurations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FE26BAE-B800-4D6A-852C-4F4369375ACF}"/>
              </a:ext>
            </a:extLst>
          </p:cNvPr>
          <p:cNvSpPr/>
          <p:nvPr/>
        </p:nvSpPr>
        <p:spPr>
          <a:xfrm>
            <a:off x="9206490" y="4275056"/>
            <a:ext cx="1551123" cy="27621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Distribute for Blueprint Generation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AC38617-3C88-40BA-B144-DAB04A226B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933427" y="3759243"/>
            <a:ext cx="443411" cy="443411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DBC353BE-8D4E-4E9A-9E6A-48568DA3F44B}"/>
              </a:ext>
            </a:extLst>
          </p:cNvPr>
          <p:cNvSpPr txBox="1"/>
          <p:nvPr/>
        </p:nvSpPr>
        <p:spPr>
          <a:xfrm>
            <a:off x="8613569" y="3729513"/>
            <a:ext cx="579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Ops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9DEDEEC-F862-4EF6-9C0F-4BE8A02B53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0629153" y="5201940"/>
            <a:ext cx="407881" cy="40788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52E6474-2B8F-4AE8-AFF9-7A22FD70EC0C}"/>
              </a:ext>
            </a:extLst>
          </p:cNvPr>
          <p:cNvSpPr txBox="1"/>
          <p:nvPr/>
        </p:nvSpPr>
        <p:spPr>
          <a:xfrm>
            <a:off x="10608224" y="5456746"/>
            <a:ext cx="729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E58F8B-C373-4D32-A1BA-ABA5CAC4A597}"/>
              </a:ext>
            </a:extLst>
          </p:cNvPr>
          <p:cNvSpPr txBox="1"/>
          <p:nvPr/>
        </p:nvSpPr>
        <p:spPr>
          <a:xfrm>
            <a:off x="6513646" y="4950455"/>
            <a:ext cx="1382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mS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D8529F40-8D7E-4C8F-9008-793D5D6B96CF}"/>
              </a:ext>
            </a:extLst>
          </p:cNvPr>
          <p:cNvCxnSpPr>
            <a:cxnSpLocks/>
            <a:stCxn id="10" idx="2"/>
          </p:cNvCxnSpPr>
          <p:nvPr/>
        </p:nvCxnSpPr>
        <p:spPr>
          <a:xfrm rot="10800000">
            <a:off x="5878589" y="4833257"/>
            <a:ext cx="689873" cy="1152378"/>
          </a:xfrm>
          <a:prstGeom prst="bentConnector2">
            <a:avLst/>
          </a:prstGeom>
          <a:ln w="28575">
            <a:solidFill>
              <a:schemeClr val="accent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4B42C3D9-1539-4F24-8CBB-A31468136D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39806" y="3345313"/>
            <a:ext cx="413930" cy="41393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F1DD775C-7968-4D0C-B096-433081AD1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51932" y="2942474"/>
            <a:ext cx="401036" cy="401036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B88E520-FDAF-4EA0-9E8E-FDA2E19D3377}"/>
              </a:ext>
            </a:extLst>
          </p:cNvPr>
          <p:cNvSpPr txBox="1"/>
          <p:nvPr/>
        </p:nvSpPr>
        <p:spPr>
          <a:xfrm>
            <a:off x="8485451" y="3262215"/>
            <a:ext cx="57980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9317464-0EE1-4A8D-8C95-65A7CB5F100C}"/>
              </a:ext>
            </a:extLst>
          </p:cNvPr>
          <p:cNvSpPr txBox="1"/>
          <p:nvPr/>
        </p:nvSpPr>
        <p:spPr>
          <a:xfrm>
            <a:off x="8753447" y="2966554"/>
            <a:ext cx="31180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</a:t>
            </a: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31BC660B-EB84-47A5-9082-8D20A8CD9DFC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 rot="5400000">
            <a:off x="8166643" y="2032383"/>
            <a:ext cx="1911488" cy="1873038"/>
          </a:xfrm>
          <a:prstGeom prst="bentConnector3">
            <a:avLst>
              <a:gd name="adj1" fmla="val 8850"/>
            </a:avLst>
          </a:prstGeom>
          <a:ln w="19050">
            <a:solidFill>
              <a:srgbClr val="FF0000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7961B649-6410-4870-B650-0A877D1C75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724450" y="1046762"/>
            <a:ext cx="461666" cy="461666"/>
          </a:xfrm>
          <a:prstGeom prst="rect">
            <a:avLst/>
          </a:prstGeom>
        </p:spPr>
      </p:pic>
      <p:sp>
        <p:nvSpPr>
          <p:cNvPr id="61" name="Pentagon 60">
            <a:extLst>
              <a:ext uri="{FF2B5EF4-FFF2-40B4-BE49-F238E27FC236}">
                <a16:creationId xmlns:a16="http://schemas.microsoft.com/office/drawing/2014/main" id="{9621B00D-2214-408B-BF32-BE14D3E73C0A}"/>
              </a:ext>
            </a:extLst>
          </p:cNvPr>
          <p:cNvSpPr/>
          <p:nvPr/>
        </p:nvSpPr>
        <p:spPr>
          <a:xfrm>
            <a:off x="123151" y="1927832"/>
            <a:ext cx="1371747" cy="1057549"/>
          </a:xfrm>
          <a:prstGeom prst="pent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Acumos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Marketplace Catalog</a:t>
            </a:r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058F8D6-86A0-4FAC-9B90-5F37E35672E6}"/>
              </a:ext>
            </a:extLst>
          </p:cNvPr>
          <p:cNvCxnSpPr>
            <a:cxnSpLocks/>
            <a:stCxn id="61" idx="3"/>
            <a:endCxn id="33" idx="0"/>
          </p:cNvCxnSpPr>
          <p:nvPr/>
        </p:nvCxnSpPr>
        <p:spPr>
          <a:xfrm rot="5400000">
            <a:off x="345907" y="3448499"/>
            <a:ext cx="926236" cy="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E2E7949F-AE2E-47DB-A32A-11207F5CB583}"/>
              </a:ext>
            </a:extLst>
          </p:cNvPr>
          <p:cNvCxnSpPr>
            <a:cxnSpLocks/>
            <a:stCxn id="17" idx="2"/>
          </p:cNvCxnSpPr>
          <p:nvPr/>
        </p:nvCxnSpPr>
        <p:spPr>
          <a:xfrm rot="16200000" flipH="1">
            <a:off x="2087430" y="2882253"/>
            <a:ext cx="370833" cy="537577"/>
          </a:xfrm>
          <a:prstGeom prst="bentConnector2">
            <a:avLst/>
          </a:prstGeom>
          <a:ln w="285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843A8DC7-C63D-46E7-93F0-2A5F0244FC17}"/>
              </a:ext>
            </a:extLst>
          </p:cNvPr>
          <p:cNvCxnSpPr>
            <a:cxnSpLocks/>
            <a:stCxn id="33" idx="3"/>
            <a:endCxn id="30" idx="1"/>
          </p:cNvCxnSpPr>
          <p:nvPr/>
        </p:nvCxnSpPr>
        <p:spPr>
          <a:xfrm flipV="1">
            <a:off x="1414136" y="3607210"/>
            <a:ext cx="1127497" cy="73387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5D594B5C-1CEE-4342-9E15-30BC75CBA4CE}"/>
              </a:ext>
            </a:extLst>
          </p:cNvPr>
          <p:cNvSpPr/>
          <p:nvPr/>
        </p:nvSpPr>
        <p:spPr>
          <a:xfrm>
            <a:off x="7653136" y="4980484"/>
            <a:ext cx="1050949" cy="1923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BP Generator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13945D6-9CA2-4DDC-B9D8-C58CA58D60AE}"/>
              </a:ext>
            </a:extLst>
          </p:cNvPr>
          <p:cNvSpPr/>
          <p:nvPr/>
        </p:nvSpPr>
        <p:spPr>
          <a:xfrm>
            <a:off x="11337802" y="4935467"/>
            <a:ext cx="676003" cy="474460"/>
          </a:xfrm>
          <a:prstGeom prst="rect">
            <a:avLst/>
          </a:prstGeom>
          <a:solidFill>
            <a:srgbClr val="CCCCFF"/>
          </a:solidFill>
          <a:ln w="28575">
            <a:solidFill>
              <a:srgbClr val="B866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CLAMP</a:t>
            </a: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5718EE7D-492D-4918-B858-B7560CBB64BD}"/>
              </a:ext>
            </a:extLst>
          </p:cNvPr>
          <p:cNvCxnSpPr>
            <a:cxnSpLocks/>
            <a:stCxn id="6" idx="1"/>
            <a:endCxn id="66" idx="1"/>
          </p:cNvCxnSpPr>
          <p:nvPr/>
        </p:nvCxnSpPr>
        <p:spPr>
          <a:xfrm rot="5400000" flipH="1" flipV="1">
            <a:off x="9699623" y="3789323"/>
            <a:ext cx="254805" cy="3021554"/>
          </a:xfrm>
          <a:prstGeom prst="bentConnector2">
            <a:avLst/>
          </a:prstGeom>
          <a:ln w="285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Preparation 67">
            <a:extLst>
              <a:ext uri="{FF2B5EF4-FFF2-40B4-BE49-F238E27FC236}">
                <a16:creationId xmlns:a16="http://schemas.microsoft.com/office/drawing/2014/main" id="{C53E3068-1612-4352-9D29-EA5E224A981D}"/>
              </a:ext>
            </a:extLst>
          </p:cNvPr>
          <p:cNvSpPr/>
          <p:nvPr/>
        </p:nvSpPr>
        <p:spPr>
          <a:xfrm>
            <a:off x="2757345" y="3760978"/>
            <a:ext cx="921502" cy="386777"/>
          </a:xfrm>
          <a:prstGeom prst="flowChartPreparation">
            <a:avLst/>
          </a:prstGeom>
          <a:solidFill>
            <a:srgbClr val="CC99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 Policy Model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FE7E802-67B2-4581-B6D4-301B772FC0AE}"/>
              </a:ext>
            </a:extLst>
          </p:cNvPr>
          <p:cNvSpPr/>
          <p:nvPr/>
        </p:nvSpPr>
        <p:spPr>
          <a:xfrm>
            <a:off x="11326086" y="4325459"/>
            <a:ext cx="676003" cy="415973"/>
          </a:xfrm>
          <a:prstGeom prst="rect">
            <a:avLst/>
          </a:prstGeom>
          <a:solidFill>
            <a:srgbClr val="CCCCFF"/>
          </a:solidFill>
          <a:ln w="28575">
            <a:solidFill>
              <a:srgbClr val="B866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Policy</a:t>
            </a:r>
          </a:p>
        </p:txBody>
      </p: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336D5CB3-D7A3-450A-96C7-E8764068538B}"/>
              </a:ext>
            </a:extLst>
          </p:cNvPr>
          <p:cNvCxnSpPr>
            <a:cxnSpLocks/>
            <a:stCxn id="7" idx="2"/>
            <a:endCxn id="69" idx="1"/>
          </p:cNvCxnSpPr>
          <p:nvPr/>
        </p:nvCxnSpPr>
        <p:spPr>
          <a:xfrm rot="5400000" flipH="1" flipV="1">
            <a:off x="10600165" y="3897321"/>
            <a:ext cx="89796" cy="1362046"/>
          </a:xfrm>
          <a:prstGeom prst="bentConnector4">
            <a:avLst>
              <a:gd name="adj1" fmla="val -254577"/>
              <a:gd name="adj2" fmla="val 82175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9E2B169-D243-403C-AF09-7940AA94C0E4}"/>
              </a:ext>
            </a:extLst>
          </p:cNvPr>
          <p:cNvSpPr txBox="1"/>
          <p:nvPr/>
        </p:nvSpPr>
        <p:spPr>
          <a:xfrm>
            <a:off x="7626910" y="514781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Runtime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E11D8CE-CCBD-4330-BE76-5336B03805EA}"/>
              </a:ext>
            </a:extLst>
          </p:cNvPr>
          <p:cNvSpPr txBox="1"/>
          <p:nvPr/>
        </p:nvSpPr>
        <p:spPr>
          <a:xfrm>
            <a:off x="8381216" y="4578921"/>
            <a:ext cx="965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Distribution API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runtime env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95873F3-85D1-4C29-AF9E-5FB88EDDF5A1}"/>
              </a:ext>
            </a:extLst>
          </p:cNvPr>
          <p:cNvCxnSpPr>
            <a:cxnSpLocks/>
            <a:stCxn id="65" idx="2"/>
          </p:cNvCxnSpPr>
          <p:nvPr/>
        </p:nvCxnSpPr>
        <p:spPr>
          <a:xfrm flipH="1">
            <a:off x="8171081" y="5172845"/>
            <a:ext cx="7530" cy="28548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E02C7958-49CC-4F10-AE55-3E366A76A43C}"/>
              </a:ext>
            </a:extLst>
          </p:cNvPr>
          <p:cNvCxnSpPr>
            <a:cxnSpLocks/>
            <a:stCxn id="7" idx="2"/>
          </p:cNvCxnSpPr>
          <p:nvPr/>
        </p:nvCxnSpPr>
        <p:spPr>
          <a:xfrm rot="16200000" flipH="1">
            <a:off x="10443304" y="4143978"/>
            <a:ext cx="417476" cy="1376004"/>
          </a:xfrm>
          <a:prstGeom prst="bentConnector2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F3D5D777-C2F3-4496-AA64-387B84585628}"/>
              </a:ext>
            </a:extLst>
          </p:cNvPr>
          <p:cNvSpPr txBox="1"/>
          <p:nvPr/>
        </p:nvSpPr>
        <p:spPr>
          <a:xfrm>
            <a:off x="10208695" y="4657969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Model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7C76726-9D17-45F4-9C56-7281FBA40685}"/>
              </a:ext>
            </a:extLst>
          </p:cNvPr>
          <p:cNvSpPr txBox="1"/>
          <p:nvPr/>
        </p:nvSpPr>
        <p:spPr>
          <a:xfrm>
            <a:off x="10575753" y="4830048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Flow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3EDBD46-7E4C-4E52-8DFE-73952894F532}"/>
              </a:ext>
            </a:extLst>
          </p:cNvPr>
          <p:cNvSpPr txBox="1"/>
          <p:nvPr/>
        </p:nvSpPr>
        <p:spPr>
          <a:xfrm>
            <a:off x="10804861" y="5002037"/>
            <a:ext cx="5421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 BP</a:t>
            </a:r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7F6BFDE8-0944-42F2-9756-8E942CE87F0D}"/>
              </a:ext>
            </a:extLst>
          </p:cNvPr>
          <p:cNvCxnSpPr>
            <a:cxnSpLocks/>
            <a:stCxn id="68" idx="3"/>
            <a:endCxn id="12" idx="1"/>
          </p:cNvCxnSpPr>
          <p:nvPr/>
        </p:nvCxnSpPr>
        <p:spPr>
          <a:xfrm>
            <a:off x="3678847" y="3954367"/>
            <a:ext cx="876485" cy="325915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32A99032-9CC3-4E8C-AFAE-1F53FAB59205}"/>
              </a:ext>
            </a:extLst>
          </p:cNvPr>
          <p:cNvCxnSpPr>
            <a:endCxn id="65" idx="3"/>
          </p:cNvCxnSpPr>
          <p:nvPr/>
        </p:nvCxnSpPr>
        <p:spPr>
          <a:xfrm rot="10800000" flipV="1">
            <a:off x="8704086" y="4652827"/>
            <a:ext cx="904001" cy="423838"/>
          </a:xfrm>
          <a:prstGeom prst="bentConnector3">
            <a:avLst>
              <a:gd name="adj1" fmla="val 898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837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66F7B-AA71-43B2-9362-2D2E9D5F8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033" y="58823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Century Gothic" panose="020B0502020202020204" pitchFamily="34" charset="0"/>
              </a:rPr>
              <a:t>DCAE MOD Internal Architecture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81C787-9C77-4B4E-AB9E-99A45B7F1554}"/>
              </a:ext>
            </a:extLst>
          </p:cNvPr>
          <p:cNvCxnSpPr>
            <a:cxnSpLocks/>
          </p:cNvCxnSpPr>
          <p:nvPr/>
        </p:nvCxnSpPr>
        <p:spPr>
          <a:xfrm>
            <a:off x="2849730" y="2317072"/>
            <a:ext cx="0" cy="326698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35AA61-D153-45D7-8A9C-7FBD3A50C517}"/>
              </a:ext>
            </a:extLst>
          </p:cNvPr>
          <p:cNvCxnSpPr>
            <a:cxnSpLocks/>
          </p:cNvCxnSpPr>
          <p:nvPr/>
        </p:nvCxnSpPr>
        <p:spPr>
          <a:xfrm>
            <a:off x="9312673" y="2258109"/>
            <a:ext cx="0" cy="341790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3142607-4B3F-45B4-806F-76FBCDB30311}"/>
              </a:ext>
            </a:extLst>
          </p:cNvPr>
          <p:cNvSpPr txBox="1"/>
          <p:nvPr/>
        </p:nvSpPr>
        <p:spPr>
          <a:xfrm>
            <a:off x="2812012" y="5377616"/>
            <a:ext cx="3000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- Onboarding &amp; Design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13984A-DBCD-4775-B455-88C4D87B736B}"/>
              </a:ext>
            </a:extLst>
          </p:cNvPr>
          <p:cNvSpPr/>
          <p:nvPr/>
        </p:nvSpPr>
        <p:spPr>
          <a:xfrm>
            <a:off x="3124940" y="2556779"/>
            <a:ext cx="6030880" cy="5148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UI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C4F4D4-CEFC-4783-8250-7224D410E688}"/>
              </a:ext>
            </a:extLst>
          </p:cNvPr>
          <p:cNvSpPr/>
          <p:nvPr/>
        </p:nvSpPr>
        <p:spPr>
          <a:xfrm>
            <a:off x="5399802" y="3645190"/>
            <a:ext cx="941031" cy="527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Genprocessor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API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625A06-8E12-4690-A425-3DADCC84210B}"/>
              </a:ext>
            </a:extLst>
          </p:cNvPr>
          <p:cNvSpPr/>
          <p:nvPr/>
        </p:nvSpPr>
        <p:spPr>
          <a:xfrm>
            <a:off x="3036176" y="3937765"/>
            <a:ext cx="941031" cy="5148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API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B5CBAA-F775-48D3-A0D6-1D136A317F7C}"/>
              </a:ext>
            </a:extLst>
          </p:cNvPr>
          <p:cNvSpPr/>
          <p:nvPr/>
        </p:nvSpPr>
        <p:spPr>
          <a:xfrm>
            <a:off x="7177584" y="3661689"/>
            <a:ext cx="941031" cy="527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Distributor API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E8DEBB-CE22-4F0E-B18D-7D5BD9B48360}"/>
              </a:ext>
            </a:extLst>
          </p:cNvPr>
          <p:cNvSpPr/>
          <p:nvPr/>
        </p:nvSpPr>
        <p:spPr>
          <a:xfrm>
            <a:off x="5379869" y="4819081"/>
            <a:ext cx="941031" cy="527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Registry API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700381-8753-48FF-B7B6-EA6C785372F5}"/>
              </a:ext>
            </a:extLst>
          </p:cNvPr>
          <p:cNvSpPr/>
          <p:nvPr/>
        </p:nvSpPr>
        <p:spPr>
          <a:xfrm>
            <a:off x="8939813" y="3661690"/>
            <a:ext cx="941031" cy="527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RunTime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API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BF4D07-66BD-4C34-A7CC-49CA8F9B7121}"/>
              </a:ext>
            </a:extLst>
          </p:cNvPr>
          <p:cNvSpPr/>
          <p:nvPr/>
        </p:nvSpPr>
        <p:spPr>
          <a:xfrm>
            <a:off x="10333602" y="3645191"/>
            <a:ext cx="941031" cy="52731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1C969A-D342-4A8C-A1B4-DA0C0C0F0331}"/>
              </a:ext>
            </a:extLst>
          </p:cNvPr>
          <p:cNvSpPr txBox="1"/>
          <p:nvPr/>
        </p:nvSpPr>
        <p:spPr>
          <a:xfrm>
            <a:off x="9434366" y="5306680"/>
            <a:ext cx="3000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Runtime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266A0D1-95A8-4DEF-BE9B-784D0DAE1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157" y="3216550"/>
            <a:ext cx="1530444" cy="56266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B1C8775-1359-46E9-80CD-541A6E0E8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642379" y="4617868"/>
            <a:ext cx="464870" cy="464870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">
            <a:extLst>
              <a:ext uri="{FF2B5EF4-FFF2-40B4-BE49-F238E27FC236}">
                <a16:creationId xmlns:a16="http://schemas.microsoft.com/office/drawing/2014/main" id="{5AA3BD14-8FEE-4F25-9A88-94ABB3403A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321" y="2556779"/>
            <a:ext cx="514895" cy="514895"/>
          </a:xfrm>
          <a:prstGeom prst="rect">
            <a:avLst/>
          </a:prstGeom>
        </p:spPr>
      </p:pic>
      <p:pic>
        <p:nvPicPr>
          <p:cNvPr id="27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447D79DE-345C-4957-9B6E-045EF6D754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817" y="3709621"/>
            <a:ext cx="319588" cy="319588"/>
          </a:xfrm>
          <a:prstGeom prst="rect">
            <a:avLst/>
          </a:prstGeom>
        </p:spPr>
      </p:pic>
      <p:pic>
        <p:nvPicPr>
          <p:cNvPr id="28" name="Picture 27" descr="A close up of a logo&#10;&#10;Description automatically generated">
            <a:extLst>
              <a:ext uri="{FF2B5EF4-FFF2-40B4-BE49-F238E27FC236}">
                <a16:creationId xmlns:a16="http://schemas.microsoft.com/office/drawing/2014/main" id="{1A9188CC-83CD-4192-9AAB-6FC3F2603F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437" y="4770769"/>
            <a:ext cx="319588" cy="319588"/>
          </a:xfrm>
          <a:prstGeom prst="rect">
            <a:avLst/>
          </a:prstGeom>
        </p:spPr>
      </p:pic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3286760E-AEA5-4E13-AAD3-5813DC534A33}"/>
              </a:ext>
            </a:extLst>
          </p:cNvPr>
          <p:cNvCxnSpPr>
            <a:cxnSpLocks/>
            <a:stCxn id="21" idx="2"/>
            <a:endCxn id="15" idx="1"/>
          </p:cNvCxnSpPr>
          <p:nvPr/>
        </p:nvCxnSpPr>
        <p:spPr>
          <a:xfrm rot="16200000" flipH="1">
            <a:off x="2131277" y="3290314"/>
            <a:ext cx="416000" cy="139379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06887590-D270-4466-8359-B0B4D5F1954C}"/>
              </a:ext>
            </a:extLst>
          </p:cNvPr>
          <p:cNvCxnSpPr>
            <a:stCxn id="22" idx="0"/>
          </p:cNvCxnSpPr>
          <p:nvPr/>
        </p:nvCxnSpPr>
        <p:spPr>
          <a:xfrm rot="5400000" flipH="1" flipV="1">
            <a:off x="2303381" y="3885073"/>
            <a:ext cx="304228" cy="11613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6809F36-A42F-4CE6-BA2C-EA46BB423117}"/>
              </a:ext>
            </a:extLst>
          </p:cNvPr>
          <p:cNvCxnSpPr>
            <a:cxnSpLocks/>
            <a:stCxn id="15" idx="0"/>
            <a:endCxn id="12" idx="2"/>
          </p:cNvCxnSpPr>
          <p:nvPr/>
        </p:nvCxnSpPr>
        <p:spPr>
          <a:xfrm flipV="1">
            <a:off x="3506692" y="3071674"/>
            <a:ext cx="2633688" cy="86609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4A86453-EA98-4DE3-8553-EBA7ABE86485}"/>
              </a:ext>
            </a:extLst>
          </p:cNvPr>
          <p:cNvCxnSpPr>
            <a:cxnSpLocks/>
          </p:cNvCxnSpPr>
          <p:nvPr/>
        </p:nvCxnSpPr>
        <p:spPr>
          <a:xfrm flipV="1">
            <a:off x="3987173" y="3984108"/>
            <a:ext cx="1392696" cy="329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384A92E-49AB-4F90-A538-83FC61E0494E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3977207" y="4189002"/>
            <a:ext cx="3670893" cy="12463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EA532A0-69FC-4BBD-9871-4064847C5231}"/>
              </a:ext>
            </a:extLst>
          </p:cNvPr>
          <p:cNvCxnSpPr>
            <a:endCxn id="12" idx="2"/>
          </p:cNvCxnSpPr>
          <p:nvPr/>
        </p:nvCxnSpPr>
        <p:spPr>
          <a:xfrm flipV="1">
            <a:off x="6140380" y="3071674"/>
            <a:ext cx="0" cy="5735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04C7DE1-6F9A-4CA3-8C0F-4E5127D2B3B4}"/>
              </a:ext>
            </a:extLst>
          </p:cNvPr>
          <p:cNvCxnSpPr>
            <a:stCxn id="16" idx="0"/>
            <a:endCxn id="12" idx="2"/>
          </p:cNvCxnSpPr>
          <p:nvPr/>
        </p:nvCxnSpPr>
        <p:spPr>
          <a:xfrm flipH="1" flipV="1">
            <a:off x="6140380" y="3071674"/>
            <a:ext cx="1507720" cy="5900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D42A8DE-6413-4602-A512-3AF999758906}"/>
              </a:ext>
            </a:extLst>
          </p:cNvPr>
          <p:cNvCxnSpPr>
            <a:stCxn id="16" idx="3"/>
            <a:endCxn id="18" idx="1"/>
          </p:cNvCxnSpPr>
          <p:nvPr/>
        </p:nvCxnSpPr>
        <p:spPr>
          <a:xfrm>
            <a:off x="8118615" y="3925346"/>
            <a:ext cx="82119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63FCF8-5485-4A98-8C62-E646782344B5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>
          <a:xfrm flipV="1">
            <a:off x="9880844" y="3908848"/>
            <a:ext cx="452758" cy="16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E96C48E-083F-4BCB-8A3F-F666B70A43A8}"/>
              </a:ext>
            </a:extLst>
          </p:cNvPr>
          <p:cNvSpPr txBox="1"/>
          <p:nvPr/>
        </p:nvSpPr>
        <p:spPr>
          <a:xfrm>
            <a:off x="2104040" y="3876327"/>
            <a:ext cx="91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 Adapter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384C0A5-320E-4D54-A276-067C8910F18D}"/>
              </a:ext>
            </a:extLst>
          </p:cNvPr>
          <p:cNvSpPr txBox="1"/>
          <p:nvPr/>
        </p:nvSpPr>
        <p:spPr>
          <a:xfrm>
            <a:off x="5738999" y="3422608"/>
            <a:ext cx="5016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5817E68-4B3F-45EC-BD49-A5CC38829641}"/>
              </a:ext>
            </a:extLst>
          </p:cNvPr>
          <p:cNvSpPr txBox="1"/>
          <p:nvPr/>
        </p:nvSpPr>
        <p:spPr>
          <a:xfrm>
            <a:off x="7557091" y="3460252"/>
            <a:ext cx="5016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5A4B16C-2A71-4220-8D8D-90D96933E035}"/>
              </a:ext>
            </a:extLst>
          </p:cNvPr>
          <p:cNvSpPr txBox="1"/>
          <p:nvPr/>
        </p:nvSpPr>
        <p:spPr>
          <a:xfrm>
            <a:off x="5721645" y="4612705"/>
            <a:ext cx="5016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2398973-9BDF-4833-87B6-84D2CFD17B7C}"/>
              </a:ext>
            </a:extLst>
          </p:cNvPr>
          <p:cNvCxnSpPr/>
          <p:nvPr/>
        </p:nvCxnSpPr>
        <p:spPr>
          <a:xfrm>
            <a:off x="5761649" y="4176584"/>
            <a:ext cx="0" cy="67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D15B2BE9-19D4-495C-A2EC-86870C5C2D49}"/>
              </a:ext>
            </a:extLst>
          </p:cNvPr>
          <p:cNvCxnSpPr>
            <a:stCxn id="17" idx="3"/>
          </p:cNvCxnSpPr>
          <p:nvPr/>
        </p:nvCxnSpPr>
        <p:spPr>
          <a:xfrm flipV="1">
            <a:off x="6320900" y="4189002"/>
            <a:ext cx="1651248" cy="893736"/>
          </a:xfrm>
          <a:prstGeom prst="bentConnector3">
            <a:avLst>
              <a:gd name="adj1" fmla="val 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C21B4B34-AFC3-4BA3-AA90-5163E6F34B56}"/>
              </a:ext>
            </a:extLst>
          </p:cNvPr>
          <p:cNvSpPr txBox="1"/>
          <p:nvPr/>
        </p:nvSpPr>
        <p:spPr>
          <a:xfrm>
            <a:off x="4183544" y="4036902"/>
            <a:ext cx="5016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D8828C2-1CB8-4AA4-8EF6-A22BF84E0A91}"/>
              </a:ext>
            </a:extLst>
          </p:cNvPr>
          <p:cNvSpPr txBox="1"/>
          <p:nvPr/>
        </p:nvSpPr>
        <p:spPr>
          <a:xfrm>
            <a:off x="8231841" y="3728609"/>
            <a:ext cx="59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FBP Protocol</a:t>
            </a:r>
          </a:p>
        </p:txBody>
      </p:sp>
      <p:pic>
        <p:nvPicPr>
          <p:cNvPr id="71" name="Picture 70" descr="A picture containing food&#10;&#10;Description automatically generated">
            <a:extLst>
              <a:ext uri="{FF2B5EF4-FFF2-40B4-BE49-F238E27FC236}">
                <a16:creationId xmlns:a16="http://schemas.microsoft.com/office/drawing/2014/main" id="{64264BE2-0D0C-4027-AA0C-3A150C2C50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252" y="2051342"/>
            <a:ext cx="523684" cy="516986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5630A4DC-0C8A-45F2-BF75-EA0D2F3E7823}"/>
              </a:ext>
            </a:extLst>
          </p:cNvPr>
          <p:cNvSpPr txBox="1"/>
          <p:nvPr/>
        </p:nvSpPr>
        <p:spPr>
          <a:xfrm>
            <a:off x="6661563" y="2041694"/>
            <a:ext cx="27942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Roles to support: Capacity Planner, Operation, Designer, Developer, Manager, SE</a:t>
            </a:r>
          </a:p>
        </p:txBody>
      </p:sp>
      <p:pic>
        <p:nvPicPr>
          <p:cNvPr id="74" name="Picture 7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1869618-3ADD-46C0-A8E9-B12B21F605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2559" y="2152830"/>
            <a:ext cx="734285" cy="415498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7A1498C3-0153-41FE-8970-69B238A0BB65}"/>
              </a:ext>
            </a:extLst>
          </p:cNvPr>
          <p:cNvSpPr/>
          <p:nvPr/>
        </p:nvSpPr>
        <p:spPr>
          <a:xfrm>
            <a:off x="10594002" y="2568328"/>
            <a:ext cx="943256" cy="51802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Dashboard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40C61F3-E322-4AA2-808F-F6FAD5467F1E}"/>
              </a:ext>
            </a:extLst>
          </p:cNvPr>
          <p:cNvCxnSpPr>
            <a:cxnSpLocks/>
          </p:cNvCxnSpPr>
          <p:nvPr/>
        </p:nvCxnSpPr>
        <p:spPr>
          <a:xfrm>
            <a:off x="10963923" y="3117877"/>
            <a:ext cx="1" cy="5273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5E5AADA6-965B-40AC-A081-CA85178DCF52}"/>
              </a:ext>
            </a:extLst>
          </p:cNvPr>
          <p:cNvSpPr txBox="1"/>
          <p:nvPr/>
        </p:nvSpPr>
        <p:spPr>
          <a:xfrm>
            <a:off x="1357118" y="5046732"/>
            <a:ext cx="1063243" cy="386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Microservice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895A057-E19C-4895-8726-8F92BFAAF684}"/>
              </a:ext>
            </a:extLst>
          </p:cNvPr>
          <p:cNvSpPr txBox="1"/>
          <p:nvPr/>
        </p:nvSpPr>
        <p:spPr>
          <a:xfrm>
            <a:off x="10344612" y="2152829"/>
            <a:ext cx="10632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65E2F1-A5A2-4A50-A54F-3FF5252FD14C}"/>
              </a:ext>
            </a:extLst>
          </p:cNvPr>
          <p:cNvSpPr/>
          <p:nvPr/>
        </p:nvSpPr>
        <p:spPr>
          <a:xfrm>
            <a:off x="9410330" y="3954266"/>
            <a:ext cx="470510" cy="2347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BP-GEN</a:t>
            </a:r>
          </a:p>
        </p:txBody>
      </p:sp>
    </p:spTree>
    <p:extLst>
      <p:ext uri="{BB962C8B-B14F-4D97-AF65-F5344CB8AC3E}">
        <p14:creationId xmlns:p14="http://schemas.microsoft.com/office/powerpoint/2010/main" val="163512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DCE52-79DB-4720-8626-D1A0B5AD4DA2}"/>
              </a:ext>
            </a:extLst>
          </p:cNvPr>
          <p:cNvSpPr txBox="1">
            <a:spLocks/>
          </p:cNvSpPr>
          <p:nvPr/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DCAE Architecture (Frankfurt)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2F614E-4F3F-43FE-B1A2-EE84DBC43333}"/>
              </a:ext>
            </a:extLst>
          </p:cNvPr>
          <p:cNvSpPr/>
          <p:nvPr/>
        </p:nvSpPr>
        <p:spPr>
          <a:xfrm>
            <a:off x="798349" y="1544965"/>
            <a:ext cx="11150157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1D5EA7-ED1F-49C0-97CF-8543800AA73F}"/>
              </a:ext>
            </a:extLst>
          </p:cNvPr>
          <p:cNvSpPr/>
          <p:nvPr/>
        </p:nvSpPr>
        <p:spPr>
          <a:xfrm>
            <a:off x="1052395" y="1906986"/>
            <a:ext cx="5837656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A420AA5-3984-48E7-A8F7-C81DA64D800E}"/>
              </a:ext>
            </a:extLst>
          </p:cNvPr>
          <p:cNvSpPr/>
          <p:nvPr/>
        </p:nvSpPr>
        <p:spPr>
          <a:xfrm>
            <a:off x="3741032" y="4583399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40CBFB0-2BFA-490C-87A0-0D7A5CEE0BCE}"/>
              </a:ext>
            </a:extLst>
          </p:cNvPr>
          <p:cNvSpPr/>
          <p:nvPr/>
        </p:nvSpPr>
        <p:spPr>
          <a:xfrm>
            <a:off x="1386698" y="4578066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B006E6F-50D6-4B00-AC55-317D369AD25B}"/>
              </a:ext>
            </a:extLst>
          </p:cNvPr>
          <p:cNvSpPr/>
          <p:nvPr/>
        </p:nvSpPr>
        <p:spPr>
          <a:xfrm>
            <a:off x="2570146" y="4561711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03DFEEF-B9EC-41C9-9663-9DAEE179E149}"/>
              </a:ext>
            </a:extLst>
          </p:cNvPr>
          <p:cNvSpPr/>
          <p:nvPr/>
        </p:nvSpPr>
        <p:spPr>
          <a:xfrm>
            <a:off x="3667214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9099CB-3528-4F3D-B711-E9FC5795C8FD}"/>
              </a:ext>
            </a:extLst>
          </p:cNvPr>
          <p:cNvSpPr/>
          <p:nvPr/>
        </p:nvSpPr>
        <p:spPr>
          <a:xfrm>
            <a:off x="7182372" y="2509699"/>
            <a:ext cx="4553907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599CAE2D-6C09-43D8-9CE3-4912A496ED2A}"/>
              </a:ext>
            </a:extLst>
          </p:cNvPr>
          <p:cNvSpPr/>
          <p:nvPr/>
        </p:nvSpPr>
        <p:spPr>
          <a:xfrm>
            <a:off x="9191891" y="2666064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5913016A-8007-46B7-9E25-906DD44242E5}"/>
              </a:ext>
            </a:extLst>
          </p:cNvPr>
          <p:cNvSpPr/>
          <p:nvPr/>
        </p:nvSpPr>
        <p:spPr>
          <a:xfrm>
            <a:off x="7507808" y="4374501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0C3AAE2C-C633-4C90-A3FC-E711C6ECD58E}"/>
              </a:ext>
            </a:extLst>
          </p:cNvPr>
          <p:cNvSpPr/>
          <p:nvPr/>
        </p:nvSpPr>
        <p:spPr>
          <a:xfrm>
            <a:off x="8553345" y="3586595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125C0235-E80D-4F08-9C4C-70DE623FE8B2}"/>
              </a:ext>
            </a:extLst>
          </p:cNvPr>
          <p:cNvSpPr/>
          <p:nvPr/>
        </p:nvSpPr>
        <p:spPr>
          <a:xfrm>
            <a:off x="9610633" y="4354265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E9AE1B-0A5C-437F-8E99-DA85B4A46DE5}"/>
              </a:ext>
            </a:extLst>
          </p:cNvPr>
          <p:cNvSpPr/>
          <p:nvPr/>
        </p:nvSpPr>
        <p:spPr>
          <a:xfrm>
            <a:off x="1341537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E6B655B-2B58-4CD9-8CA2-B1E97F50AD39}"/>
              </a:ext>
            </a:extLst>
          </p:cNvPr>
          <p:cNvSpPr/>
          <p:nvPr/>
        </p:nvSpPr>
        <p:spPr>
          <a:xfrm>
            <a:off x="7190239" y="2051748"/>
            <a:ext cx="4546040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8441C7D-4E08-43E1-914C-AC550E82BAA8}"/>
              </a:ext>
            </a:extLst>
          </p:cNvPr>
          <p:cNvSpPr/>
          <p:nvPr/>
        </p:nvSpPr>
        <p:spPr>
          <a:xfrm>
            <a:off x="5753853" y="2653084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0B73D6E-C433-4E80-BCD7-9D01280575A1}"/>
              </a:ext>
            </a:extLst>
          </p:cNvPr>
          <p:cNvSpPr/>
          <p:nvPr/>
        </p:nvSpPr>
        <p:spPr>
          <a:xfrm>
            <a:off x="4616184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A12BA6C-745E-4232-9B58-2CA266C6A64D}"/>
              </a:ext>
            </a:extLst>
          </p:cNvPr>
          <p:cNvSpPr/>
          <p:nvPr/>
        </p:nvSpPr>
        <p:spPr>
          <a:xfrm>
            <a:off x="4788556" y="4593390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E6AB388-1BDE-4558-8B11-8830164A93C8}"/>
              </a:ext>
            </a:extLst>
          </p:cNvPr>
          <p:cNvSpPr/>
          <p:nvPr/>
        </p:nvSpPr>
        <p:spPr>
          <a:xfrm>
            <a:off x="798351" y="1070348"/>
            <a:ext cx="11150155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3D78DE3-4770-4BB6-B5A4-F30C11878833}"/>
              </a:ext>
            </a:extLst>
          </p:cNvPr>
          <p:cNvSpPr/>
          <p:nvPr/>
        </p:nvSpPr>
        <p:spPr>
          <a:xfrm>
            <a:off x="7099358" y="1952478"/>
            <a:ext cx="4553906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5A34355-7747-4982-BE62-12D328889191}"/>
              </a:ext>
            </a:extLst>
          </p:cNvPr>
          <p:cNvSpPr/>
          <p:nvPr/>
        </p:nvSpPr>
        <p:spPr>
          <a:xfrm>
            <a:off x="7025254" y="1861597"/>
            <a:ext cx="4553905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9DEFA45F-563B-48A2-BC16-66E877262A64}"/>
              </a:ext>
            </a:extLst>
          </p:cNvPr>
          <p:cNvSpPr/>
          <p:nvPr/>
        </p:nvSpPr>
        <p:spPr>
          <a:xfrm>
            <a:off x="8560191" y="436094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310A468A-42B7-4AB7-954F-C088880781A8}"/>
              </a:ext>
            </a:extLst>
          </p:cNvPr>
          <p:cNvSpPr/>
          <p:nvPr/>
        </p:nvSpPr>
        <p:spPr>
          <a:xfrm>
            <a:off x="7488430" y="3608536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BE180319-417C-46D1-8393-A760B74F3A3F}"/>
              </a:ext>
            </a:extLst>
          </p:cNvPr>
          <p:cNvSpPr/>
          <p:nvPr/>
        </p:nvSpPr>
        <p:spPr>
          <a:xfrm>
            <a:off x="9635038" y="356981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E11C765A-0348-46BB-91B8-B4D9E8F03AC5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6" name="Cloud 25">
            <a:extLst>
              <a:ext uri="{FF2B5EF4-FFF2-40B4-BE49-F238E27FC236}">
                <a16:creationId xmlns:a16="http://schemas.microsoft.com/office/drawing/2014/main" id="{078CCB93-FA6D-48A3-A9B8-EEF32C36272B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53F4833-332F-4E85-9DDD-BC90F053CC92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D005543C-9E07-43A5-8C8A-6D967BD56AC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170024" y="5086714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3D7A646-71F4-42C0-991B-031445C5AF50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40B51B1-1A5B-4CA5-90C2-0566F351A759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344F8976-590F-4A74-9AFD-50297558556A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5F6CF9E1-A950-476F-849C-D027F6ECAFC1}"/>
              </a:ext>
            </a:extLst>
          </p:cNvPr>
          <p:cNvSpPr/>
          <p:nvPr/>
        </p:nvSpPr>
        <p:spPr>
          <a:xfrm>
            <a:off x="7331629" y="573854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8DED2B09-C5D9-4041-9DB5-35F405228188}"/>
              </a:ext>
            </a:extLst>
          </p:cNvPr>
          <p:cNvSpPr/>
          <p:nvPr/>
        </p:nvSpPr>
        <p:spPr>
          <a:xfrm>
            <a:off x="8493240" y="5722443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5C8BC73A-88AE-47C0-9CF8-7D78C9923B48}"/>
              </a:ext>
            </a:extLst>
          </p:cNvPr>
          <p:cNvSpPr/>
          <p:nvPr/>
        </p:nvSpPr>
        <p:spPr>
          <a:xfrm>
            <a:off x="9796242" y="5719240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23EA9C8-5FD2-4336-934A-306BB2B133D8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8969865" y="4792297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1805D88-EEEE-47AF-84B9-9D8457B4F47D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2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DF5B751-05CA-4175-8844-C336D0D6BE78}"/>
              </a:ext>
            </a:extLst>
          </p:cNvPr>
          <p:cNvCxnSpPr>
            <a:cxnSpLocks/>
          </p:cNvCxnSpPr>
          <p:nvPr/>
        </p:nvCxnSpPr>
        <p:spPr>
          <a:xfrm>
            <a:off x="9466013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CC6F071-030E-4AC7-9BD4-B2C17DDCA984}"/>
              </a:ext>
            </a:extLst>
          </p:cNvPr>
          <p:cNvSpPr txBox="1"/>
          <p:nvPr/>
        </p:nvSpPr>
        <p:spPr>
          <a:xfrm>
            <a:off x="8838059" y="5257370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E24BEB3-2B6F-463C-91B5-E95E682C9BCD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7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AC6C0DE6-DA22-4ED5-93C2-BCF9DAE13BC1}"/>
              </a:ext>
            </a:extLst>
          </p:cNvPr>
          <p:cNvCxnSpPr/>
          <p:nvPr/>
        </p:nvCxnSpPr>
        <p:spPr>
          <a:xfrm rot="5400000" flipH="1" flipV="1">
            <a:off x="9603602" y="3388441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8647E2C-5FD8-4B10-BDCC-4E71E2AAAC9E}"/>
              </a:ext>
            </a:extLst>
          </p:cNvPr>
          <p:cNvCxnSpPr/>
          <p:nvPr/>
        </p:nvCxnSpPr>
        <p:spPr>
          <a:xfrm flipV="1">
            <a:off x="10219886" y="2296426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EB5D6DE-DB45-4A21-86A0-AA9B33FD4727}"/>
              </a:ext>
            </a:extLst>
          </p:cNvPr>
          <p:cNvCxnSpPr/>
          <p:nvPr/>
        </p:nvCxnSpPr>
        <p:spPr>
          <a:xfrm flipV="1">
            <a:off x="8229600" y="2355149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4B494088-E8AA-42B2-8599-83E2522943D6}"/>
              </a:ext>
            </a:extLst>
          </p:cNvPr>
          <p:cNvSpPr/>
          <p:nvPr/>
        </p:nvSpPr>
        <p:spPr>
          <a:xfrm rot="16200000">
            <a:off x="7117008" y="3508322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B17FA5E-BED1-4BF5-A687-242EAD10F7B2}"/>
              </a:ext>
            </a:extLst>
          </p:cNvPr>
          <p:cNvCxnSpPr>
            <a:cxnSpLocks/>
          </p:cNvCxnSpPr>
          <p:nvPr/>
        </p:nvCxnSpPr>
        <p:spPr>
          <a:xfrm flipH="1" flipV="1">
            <a:off x="7808959" y="4783348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367B32F-11AF-4497-B0C3-6509AA6266FB}"/>
              </a:ext>
            </a:extLst>
          </p:cNvPr>
          <p:cNvCxnSpPr>
            <a:cxnSpLocks/>
          </p:cNvCxnSpPr>
          <p:nvPr/>
        </p:nvCxnSpPr>
        <p:spPr>
          <a:xfrm flipV="1">
            <a:off x="7877125" y="2934488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A9E7662-2518-493F-8767-D1DBA90A6402}"/>
              </a:ext>
            </a:extLst>
          </p:cNvPr>
          <p:cNvCxnSpPr>
            <a:cxnSpLocks/>
          </p:cNvCxnSpPr>
          <p:nvPr/>
        </p:nvCxnSpPr>
        <p:spPr>
          <a:xfrm flipH="1">
            <a:off x="6890050" y="2916052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7203640-AE76-44E6-95D8-AB13C2D96D77}"/>
              </a:ext>
            </a:extLst>
          </p:cNvPr>
          <p:cNvCxnSpPr/>
          <p:nvPr/>
        </p:nvCxnSpPr>
        <p:spPr>
          <a:xfrm>
            <a:off x="5563115" y="6466193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8E4CB2-E474-4F7C-854C-931BF727C894}"/>
              </a:ext>
            </a:extLst>
          </p:cNvPr>
          <p:cNvSpPr txBox="1"/>
          <p:nvPr/>
        </p:nvSpPr>
        <p:spPr>
          <a:xfrm>
            <a:off x="6281028" y="631885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7A32FD3-6122-4A4E-BAB3-03259BAFDD25}"/>
              </a:ext>
            </a:extLst>
          </p:cNvPr>
          <p:cNvCxnSpPr/>
          <p:nvPr/>
        </p:nvCxnSpPr>
        <p:spPr>
          <a:xfrm>
            <a:off x="5566225" y="6683910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B2100CE-4156-4CCC-BFA5-13BA0B06ED91}"/>
              </a:ext>
            </a:extLst>
          </p:cNvPr>
          <p:cNvSpPr txBox="1"/>
          <p:nvPr/>
        </p:nvSpPr>
        <p:spPr>
          <a:xfrm>
            <a:off x="6284138" y="6536568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A73553E-DF22-44EA-8A6E-7105CFC52312}"/>
              </a:ext>
            </a:extLst>
          </p:cNvPr>
          <p:cNvCxnSpPr>
            <a:cxnSpLocks/>
          </p:cNvCxnSpPr>
          <p:nvPr/>
        </p:nvCxnSpPr>
        <p:spPr>
          <a:xfrm>
            <a:off x="3384979" y="6690364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234C054-4356-44AA-A13E-BA7C5217D4F6}"/>
              </a:ext>
            </a:extLst>
          </p:cNvPr>
          <p:cNvSpPr txBox="1"/>
          <p:nvPr/>
        </p:nvSpPr>
        <p:spPr>
          <a:xfrm>
            <a:off x="4129525" y="6442354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0484987-FA2A-4D64-912E-0DA7979FEDCE}"/>
              </a:ext>
            </a:extLst>
          </p:cNvPr>
          <p:cNvCxnSpPr>
            <a:cxnSpLocks/>
            <a:endCxn id="54" idx="1"/>
          </p:cNvCxnSpPr>
          <p:nvPr/>
        </p:nvCxnSpPr>
        <p:spPr>
          <a:xfrm>
            <a:off x="3411613" y="6404523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CC2660A-CC13-4B7D-B66F-4E971C5B2537}"/>
              </a:ext>
            </a:extLst>
          </p:cNvPr>
          <p:cNvSpPr txBox="1"/>
          <p:nvPr/>
        </p:nvSpPr>
        <p:spPr>
          <a:xfrm>
            <a:off x="4154043" y="626602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9EF02E9-922C-4BF3-A4FB-CC681D3343F3}"/>
              </a:ext>
            </a:extLst>
          </p:cNvPr>
          <p:cNvSpPr/>
          <p:nvPr/>
        </p:nvSpPr>
        <p:spPr>
          <a:xfrm>
            <a:off x="2470381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CAE2C29-ACC5-47B2-BBFF-A826D2076112}"/>
              </a:ext>
            </a:extLst>
          </p:cNvPr>
          <p:cNvCxnSpPr>
            <a:cxnSpLocks/>
          </p:cNvCxnSpPr>
          <p:nvPr/>
        </p:nvCxnSpPr>
        <p:spPr>
          <a:xfrm flipH="1" flipV="1">
            <a:off x="6890050" y="2818282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56D3CE9-0D93-4A75-A6CC-FB5B144C6211}"/>
              </a:ext>
            </a:extLst>
          </p:cNvPr>
          <p:cNvSpPr txBox="1"/>
          <p:nvPr/>
        </p:nvSpPr>
        <p:spPr>
          <a:xfrm>
            <a:off x="2366373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168B5949-33BB-44BC-8273-776899FD5C70}"/>
              </a:ext>
            </a:extLst>
          </p:cNvPr>
          <p:cNvSpPr/>
          <p:nvPr/>
        </p:nvSpPr>
        <p:spPr>
          <a:xfrm>
            <a:off x="5894361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DC38207B-8516-42EF-B352-B0B23D3340D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03126" y="5030004"/>
            <a:ext cx="815152" cy="7492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A3FFA4CB-77DD-4CAA-B5E6-5109D33CDD8C}"/>
              </a:ext>
            </a:extLst>
          </p:cNvPr>
          <p:cNvSpPr/>
          <p:nvPr/>
        </p:nvSpPr>
        <p:spPr>
          <a:xfrm>
            <a:off x="4696589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55711B8-B8C6-4D66-A9C6-CC6DA2B472CD}"/>
              </a:ext>
            </a:extLst>
          </p:cNvPr>
          <p:cNvSpPr/>
          <p:nvPr/>
        </p:nvSpPr>
        <p:spPr>
          <a:xfrm>
            <a:off x="5705620" y="3578743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84BC4400-098B-4813-B878-723A8E886B30}"/>
              </a:ext>
            </a:extLst>
          </p:cNvPr>
          <p:cNvSpPr/>
          <p:nvPr/>
        </p:nvSpPr>
        <p:spPr>
          <a:xfrm>
            <a:off x="1727205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A4317DB9-8DD4-4736-9971-A0E7EF764CC2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1FCF6725-1ADF-4268-9460-8EB68B64D6FD}"/>
              </a:ext>
            </a:extLst>
          </p:cNvPr>
          <p:cNvCxnSpPr/>
          <p:nvPr/>
        </p:nvCxnSpPr>
        <p:spPr>
          <a:xfrm rot="5400000" flipH="1" flipV="1">
            <a:off x="1714247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B091BC4-8B58-4C2A-A019-A13C1FA38D49}"/>
              </a:ext>
            </a:extLst>
          </p:cNvPr>
          <p:cNvCxnSpPr/>
          <p:nvPr/>
        </p:nvCxnSpPr>
        <p:spPr>
          <a:xfrm flipH="1" flipV="1">
            <a:off x="2971397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091532B-A9A6-494C-BE88-E926DAE50351}"/>
              </a:ext>
            </a:extLst>
          </p:cNvPr>
          <p:cNvCxnSpPr>
            <a:cxnSpLocks/>
          </p:cNvCxnSpPr>
          <p:nvPr/>
        </p:nvCxnSpPr>
        <p:spPr>
          <a:xfrm flipH="1" flipV="1">
            <a:off x="4207451" y="3092003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5AC1A2F4-AE2F-4380-8C87-2BC32CCCDD52}"/>
              </a:ext>
            </a:extLst>
          </p:cNvPr>
          <p:cNvCxnSpPr>
            <a:endCxn id="14" idx="2"/>
          </p:cNvCxnSpPr>
          <p:nvPr/>
        </p:nvCxnSpPr>
        <p:spPr>
          <a:xfrm rot="10800000">
            <a:off x="1772090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55C209BF-E773-43FE-AFCC-9D8092DF6C0C}"/>
              </a:ext>
            </a:extLst>
          </p:cNvPr>
          <p:cNvCxnSpPr>
            <a:cxnSpLocks/>
          </p:cNvCxnSpPr>
          <p:nvPr/>
        </p:nvCxnSpPr>
        <p:spPr>
          <a:xfrm flipV="1">
            <a:off x="4073796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1EB54207-12CF-414A-8283-EA5951508ED6}"/>
              </a:ext>
            </a:extLst>
          </p:cNvPr>
          <p:cNvCxnSpPr>
            <a:endCxn id="16" idx="2"/>
          </p:cNvCxnSpPr>
          <p:nvPr/>
        </p:nvCxnSpPr>
        <p:spPr>
          <a:xfrm flipV="1">
            <a:off x="5086178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275F78AF-162C-4AB5-BF05-5B9AA6F2DEED}"/>
              </a:ext>
            </a:extLst>
          </p:cNvPr>
          <p:cNvCxnSpPr/>
          <p:nvPr/>
        </p:nvCxnSpPr>
        <p:spPr>
          <a:xfrm rot="5400000" flipH="1" flipV="1">
            <a:off x="2118064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C5DAEB74-DC95-49B5-ACD9-4AFE757AE1FF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0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EFD3176-5115-40DF-837B-EA5C65C0C970}"/>
              </a:ext>
            </a:extLst>
          </p:cNvPr>
          <p:cNvCxnSpPr>
            <a:cxnSpLocks/>
          </p:cNvCxnSpPr>
          <p:nvPr/>
        </p:nvCxnSpPr>
        <p:spPr>
          <a:xfrm>
            <a:off x="5449614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FEC4B69-6BD8-4EF1-A097-F724F250B853}"/>
              </a:ext>
            </a:extLst>
          </p:cNvPr>
          <p:cNvCxnSpPr/>
          <p:nvPr/>
        </p:nvCxnSpPr>
        <p:spPr>
          <a:xfrm>
            <a:off x="6335644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6762A2A-E077-4D03-9188-DB0F72E7C54D}"/>
              </a:ext>
            </a:extLst>
          </p:cNvPr>
          <p:cNvCxnSpPr/>
          <p:nvPr/>
        </p:nvCxnSpPr>
        <p:spPr>
          <a:xfrm flipV="1">
            <a:off x="4990954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518E2EE2-8CF5-4448-9238-370B1DBEC8D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1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ube 75">
            <a:extLst>
              <a:ext uri="{FF2B5EF4-FFF2-40B4-BE49-F238E27FC236}">
                <a16:creationId xmlns:a16="http://schemas.microsoft.com/office/drawing/2014/main" id="{E31781F4-226A-4222-A09E-78F746A687AF}"/>
              </a:ext>
            </a:extLst>
          </p:cNvPr>
          <p:cNvSpPr/>
          <p:nvPr/>
        </p:nvSpPr>
        <p:spPr>
          <a:xfrm>
            <a:off x="7506606" y="2955592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Dashboard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00373DF1-5509-4106-92A9-CB042D1F162A}"/>
              </a:ext>
            </a:extLst>
          </p:cNvPr>
          <p:cNvSpPr/>
          <p:nvPr/>
        </p:nvSpPr>
        <p:spPr>
          <a:xfrm>
            <a:off x="4156529" y="2135330"/>
            <a:ext cx="784912" cy="3957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PMSH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604B02F-2C47-4EF8-823B-CA5AA7817F87}"/>
              </a:ext>
            </a:extLst>
          </p:cNvPr>
          <p:cNvSpPr/>
          <p:nvPr/>
        </p:nvSpPr>
        <p:spPr>
          <a:xfrm>
            <a:off x="3013652" y="2135330"/>
            <a:ext cx="842690" cy="4082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E07CB916-9D5D-4479-A563-BD29801D69C4}"/>
              </a:ext>
            </a:extLst>
          </p:cNvPr>
          <p:cNvSpPr/>
          <p:nvPr/>
        </p:nvSpPr>
        <p:spPr>
          <a:xfrm>
            <a:off x="10734410" y="2709395"/>
            <a:ext cx="905817" cy="205176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sp>
        <p:nvSpPr>
          <p:cNvPr id="80" name="Cube 79">
            <a:extLst>
              <a:ext uri="{FF2B5EF4-FFF2-40B4-BE49-F238E27FC236}">
                <a16:creationId xmlns:a16="http://schemas.microsoft.com/office/drawing/2014/main" id="{480CBDC8-5F1D-4A1E-AB05-E5C98E27F190}"/>
              </a:ext>
            </a:extLst>
          </p:cNvPr>
          <p:cNvSpPr/>
          <p:nvPr/>
        </p:nvSpPr>
        <p:spPr>
          <a:xfrm>
            <a:off x="80871" y="1839822"/>
            <a:ext cx="671335" cy="365723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AAI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BE90CBBF-AF73-4251-B12E-9FFD7B477DB5}"/>
              </a:ext>
            </a:extLst>
          </p:cNvPr>
          <p:cNvCxnSpPr>
            <a:cxnSpLocks/>
            <a:stCxn id="80" idx="5"/>
            <a:endCxn id="77" idx="0"/>
          </p:cNvCxnSpPr>
          <p:nvPr/>
        </p:nvCxnSpPr>
        <p:spPr>
          <a:xfrm>
            <a:off x="752206" y="1976968"/>
            <a:ext cx="3796779" cy="15836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BA0B9FE6-61A4-4A0B-AAC0-23EC680E8164}"/>
              </a:ext>
            </a:extLst>
          </p:cNvPr>
          <p:cNvCxnSpPr>
            <a:cxnSpLocks/>
          </p:cNvCxnSpPr>
          <p:nvPr/>
        </p:nvCxnSpPr>
        <p:spPr>
          <a:xfrm rot="16200000" flipV="1">
            <a:off x="2724063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id="{00274BEB-918B-4CE8-A1B7-FA8932723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9244" y="5719240"/>
            <a:ext cx="482125" cy="482125"/>
          </a:xfrm>
          <a:prstGeom prst="rect">
            <a:avLst/>
          </a:prstGeom>
        </p:spPr>
      </p:pic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F8CC95C-E3E9-41B4-A38E-02CF1BFD6FF8}"/>
              </a:ext>
            </a:extLst>
          </p:cNvPr>
          <p:cNvCxnSpPr>
            <a:cxnSpLocks/>
          </p:cNvCxnSpPr>
          <p:nvPr/>
        </p:nvCxnSpPr>
        <p:spPr>
          <a:xfrm flipH="1" flipV="1">
            <a:off x="11300891" y="4779095"/>
            <a:ext cx="13710" cy="9580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E98B2A88-2894-43FD-B974-D873EB38E5B4}"/>
              </a:ext>
            </a:extLst>
          </p:cNvPr>
          <p:cNvCxnSpPr>
            <a:cxnSpLocks/>
          </p:cNvCxnSpPr>
          <p:nvPr/>
        </p:nvCxnSpPr>
        <p:spPr>
          <a:xfrm rot="10800000" flipV="1">
            <a:off x="9191892" y="3387481"/>
            <a:ext cx="1536691" cy="216442"/>
          </a:xfrm>
          <a:prstGeom prst="bentConnector3">
            <a:avLst>
              <a:gd name="adj1" fmla="val 100261"/>
            </a:avLst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7712E89-B287-4C3C-8417-3D04FB15DACF}"/>
              </a:ext>
            </a:extLst>
          </p:cNvPr>
          <p:cNvCxnSpPr/>
          <p:nvPr/>
        </p:nvCxnSpPr>
        <p:spPr>
          <a:xfrm>
            <a:off x="7808959" y="6442354"/>
            <a:ext cx="751232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B5D15206-C2FC-4351-A22A-38B169B686BD}"/>
              </a:ext>
            </a:extLst>
          </p:cNvPr>
          <p:cNvSpPr txBox="1"/>
          <p:nvPr/>
        </p:nvSpPr>
        <p:spPr>
          <a:xfrm>
            <a:off x="8503096" y="6317876"/>
            <a:ext cx="143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Onboarding (design flow)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F7D7032B-90BD-4BC5-9C32-86C7AF6D07FD}"/>
              </a:ext>
            </a:extLst>
          </p:cNvPr>
          <p:cNvSpPr/>
          <p:nvPr/>
        </p:nvSpPr>
        <p:spPr>
          <a:xfrm>
            <a:off x="5321676" y="2125989"/>
            <a:ext cx="784912" cy="395747"/>
          </a:xfrm>
          <a:prstGeom prst="roundRect">
            <a:avLst/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76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31775"/>
            <a:ext cx="11506200" cy="538163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</a:rPr>
              <a:t>ONAP DCAE London Deployment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407148" y="3052721"/>
            <a:ext cx="1729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Helm charts under OOM Tree</a:t>
            </a:r>
          </a:p>
          <a:p>
            <a:pPr defTabSz="914377">
              <a:defRPr/>
            </a:pP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377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hlinkClick r:id="rId3"/>
              </a:rPr>
              <a:t>(oom/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  <a:hlinkClick r:id="rId3"/>
              </a:rPr>
              <a:t>kubernetes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hlinkClick r:id="rId3"/>
              </a:rPr>
              <a:t>/dcaegen2-services)</a:t>
            </a: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4148462" y="171416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4147064" y="202169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4178534" y="4862010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SNMPTRap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4147064" y="233310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4152756" y="2652948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84274E-AA28-43C4-93BF-E8EE1BF193F0}"/>
              </a:ext>
            </a:extLst>
          </p:cNvPr>
          <p:cNvSpPr/>
          <p:nvPr/>
        </p:nvSpPr>
        <p:spPr>
          <a:xfrm>
            <a:off x="2215411" y="3753250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Dcae-services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07ADF59-C57D-4555-93AD-589E96DC4952}"/>
              </a:ext>
            </a:extLst>
          </p:cNvPr>
          <p:cNvSpPr/>
          <p:nvPr/>
        </p:nvSpPr>
        <p:spPr>
          <a:xfrm>
            <a:off x="4161267" y="2968026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F714D24-F88E-431E-A001-E6C75DB169BE}"/>
              </a:ext>
            </a:extLst>
          </p:cNvPr>
          <p:cNvSpPr/>
          <p:nvPr/>
        </p:nvSpPr>
        <p:spPr>
          <a:xfrm>
            <a:off x="4168746" y="3284432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DataFileCollector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FD48320-D5DB-46CE-B16C-F32E6F82DED3}"/>
              </a:ext>
            </a:extLst>
          </p:cNvPr>
          <p:cNvSpPr/>
          <p:nvPr/>
        </p:nvSpPr>
        <p:spPr>
          <a:xfrm>
            <a:off x="4169656" y="3595244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E66D174-4816-4D09-B293-15E44743CE8E}"/>
              </a:ext>
            </a:extLst>
          </p:cNvPr>
          <p:cNvSpPr/>
          <p:nvPr/>
        </p:nvSpPr>
        <p:spPr>
          <a:xfrm>
            <a:off x="4178534" y="3913048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RESTConf Collector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8751093-0125-49D3-840D-D6E7B9B739F8}"/>
              </a:ext>
            </a:extLst>
          </p:cNvPr>
          <p:cNvSpPr/>
          <p:nvPr/>
        </p:nvSpPr>
        <p:spPr>
          <a:xfrm>
            <a:off x="4178534" y="4228514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VES-Mapper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F456EAA-A11A-414A-9119-6532BC060441}"/>
              </a:ext>
            </a:extLst>
          </p:cNvPr>
          <p:cNvSpPr/>
          <p:nvPr/>
        </p:nvSpPr>
        <p:spPr>
          <a:xfrm>
            <a:off x="4188322" y="4548204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Heartbeat MS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26045B1-1648-4F02-99C4-827E2F5F5B70}"/>
              </a:ext>
            </a:extLst>
          </p:cNvPr>
          <p:cNvSpPr/>
          <p:nvPr/>
        </p:nvSpPr>
        <p:spPr>
          <a:xfrm>
            <a:off x="4178534" y="5178044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1B7EE41-0769-4C93-AFBF-86EA7FFA4657}"/>
              </a:ext>
            </a:extLst>
          </p:cNvPr>
          <p:cNvSpPr/>
          <p:nvPr/>
        </p:nvSpPr>
        <p:spPr>
          <a:xfrm>
            <a:off x="4177621" y="5494080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DL-Handlers (3)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8DF432F-058C-427D-9B9A-067A88ABE69A}"/>
              </a:ext>
            </a:extLst>
          </p:cNvPr>
          <p:cNvSpPr/>
          <p:nvPr/>
        </p:nvSpPr>
        <p:spPr>
          <a:xfrm>
            <a:off x="4187412" y="5805565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Slice-Analysis MS</a:t>
            </a:r>
          </a:p>
        </p:txBody>
      </p:sp>
      <p:sp>
        <p:nvSpPr>
          <p:cNvPr id="63" name="Flowchart: Magnetic Disk 62">
            <a:extLst>
              <a:ext uri="{FF2B5EF4-FFF2-40B4-BE49-F238E27FC236}">
                <a16:creationId xmlns:a16="http://schemas.microsoft.com/office/drawing/2014/main" id="{76FC270E-7227-463E-9B0F-8AE97E34E275}"/>
              </a:ext>
            </a:extLst>
          </p:cNvPr>
          <p:cNvSpPr/>
          <p:nvPr/>
        </p:nvSpPr>
        <p:spPr>
          <a:xfrm>
            <a:off x="8334293" y="989717"/>
            <a:ext cx="1195371" cy="948945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(ChartMuseum)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E1635532-D1F9-444B-98A9-357B26612021}"/>
              </a:ext>
            </a:extLst>
          </p:cNvPr>
          <p:cNvSpPr/>
          <p:nvPr/>
        </p:nvSpPr>
        <p:spPr>
          <a:xfrm>
            <a:off x="709932" y="1026197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Robot (init)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D0CB7D-1085-454B-A4F4-6CB62D8C9629}"/>
              </a:ext>
            </a:extLst>
          </p:cNvPr>
          <p:cNvCxnSpPr>
            <a:cxnSpLocks/>
          </p:cNvCxnSpPr>
          <p:nvPr/>
        </p:nvCxnSpPr>
        <p:spPr>
          <a:xfrm>
            <a:off x="2027351" y="1156226"/>
            <a:ext cx="62600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D461C3-A161-4C82-AFB0-5F0FB5E9A3F3}"/>
              </a:ext>
            </a:extLst>
          </p:cNvPr>
          <p:cNvSpPr txBox="1"/>
          <p:nvPr/>
        </p:nvSpPr>
        <p:spPr>
          <a:xfrm>
            <a:off x="3564552" y="1093081"/>
            <a:ext cx="6764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Preload charts from dcaegen2-services and other common dependencies</a:t>
            </a:r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B82C5C2C-99A3-4523-9A7B-863E19106CF0}"/>
              </a:ext>
            </a:extLst>
          </p:cNvPr>
          <p:cNvSpPr/>
          <p:nvPr/>
        </p:nvSpPr>
        <p:spPr>
          <a:xfrm rot="10800000">
            <a:off x="3615946" y="1474468"/>
            <a:ext cx="456002" cy="52241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9D5E53E-36A5-458A-89CA-272A16F435AA}"/>
              </a:ext>
            </a:extLst>
          </p:cNvPr>
          <p:cNvSpPr/>
          <p:nvPr/>
        </p:nvSpPr>
        <p:spPr>
          <a:xfrm>
            <a:off x="7397272" y="6206402"/>
            <a:ext cx="670649" cy="2391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73FEEEB-7696-4FAC-95CD-2EDC52324E6F}"/>
              </a:ext>
            </a:extLst>
          </p:cNvPr>
          <p:cNvSpPr/>
          <p:nvPr/>
        </p:nvSpPr>
        <p:spPr>
          <a:xfrm>
            <a:off x="7397272" y="6530130"/>
            <a:ext cx="670651" cy="2769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F7EE5C-EFA1-4FFF-8C6B-60835DD6BCDC}"/>
              </a:ext>
            </a:extLst>
          </p:cNvPr>
          <p:cNvSpPr txBox="1"/>
          <p:nvPr/>
        </p:nvSpPr>
        <p:spPr>
          <a:xfrm>
            <a:off x="7169178" y="3110781"/>
            <a:ext cx="3926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Any DCAE MS can be deployed on-demand via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ROBOT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POLICY-K8S Participant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</a:rPr>
              <a:t>Kubectl</a:t>
            </a: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E4DAD-4E46-4490-8ACF-54CC4E7D4017}"/>
              </a:ext>
            </a:extLst>
          </p:cNvPr>
          <p:cNvSpPr txBox="1"/>
          <p:nvPr/>
        </p:nvSpPr>
        <p:spPr>
          <a:xfrm>
            <a:off x="7275396" y="586828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Legend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973DA9-E039-41B7-B925-C27E4C6BE8E0}"/>
              </a:ext>
            </a:extLst>
          </p:cNvPr>
          <p:cNvSpPr txBox="1"/>
          <p:nvPr/>
        </p:nvSpPr>
        <p:spPr>
          <a:xfrm>
            <a:off x="8043307" y="6187472"/>
            <a:ext cx="27839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schemeClr val="tx1"/>
                </a:solidFill>
                <a:latin typeface="Calibri" panose="020F0502020204030204"/>
              </a:rPr>
              <a:t>Default mS enabled under ONAP deploy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34FDC7-E0DD-4664-9433-E6C9C9F74626}"/>
              </a:ext>
            </a:extLst>
          </p:cNvPr>
          <p:cNvSpPr txBox="1"/>
          <p:nvPr/>
        </p:nvSpPr>
        <p:spPr>
          <a:xfrm>
            <a:off x="8092799" y="6538222"/>
            <a:ext cx="14193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 Demand mS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D48D4AE-71B3-4E17-9ABF-60B92F7E90D6}"/>
              </a:ext>
            </a:extLst>
          </p:cNvPr>
          <p:cNvSpPr/>
          <p:nvPr/>
        </p:nvSpPr>
        <p:spPr>
          <a:xfrm>
            <a:off x="4187412" y="6438545"/>
            <a:ext cx="1300293" cy="260059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ML Prediction </a:t>
            </a:r>
            <a:r>
              <a:rPr lang="en-US" sz="1200" dirty="0" err="1">
                <a:solidFill>
                  <a:prstClr val="white"/>
                </a:solidFill>
                <a:latin typeface="Calibri" panose="020F0502020204030204"/>
              </a:rPr>
              <a:t>ms</a:t>
            </a: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A1809E7-E01C-41B8-91C8-3A0C679A43C9}"/>
              </a:ext>
            </a:extLst>
          </p:cNvPr>
          <p:cNvSpPr/>
          <p:nvPr/>
        </p:nvSpPr>
        <p:spPr>
          <a:xfrm>
            <a:off x="4196251" y="6127233"/>
            <a:ext cx="1300293" cy="26005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KPI MS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8EB1569-A66B-4D86-8CAE-10B92B2BBD65}"/>
              </a:ext>
            </a:extLst>
          </p:cNvPr>
          <p:cNvSpPr/>
          <p:nvPr/>
        </p:nvSpPr>
        <p:spPr>
          <a:xfrm>
            <a:off x="9537023" y="6504617"/>
            <a:ext cx="670651" cy="2769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1A90A9-E315-4888-A7E0-762DF1E3D678}"/>
              </a:ext>
            </a:extLst>
          </p:cNvPr>
          <p:cNvSpPr txBox="1"/>
          <p:nvPr/>
        </p:nvSpPr>
        <p:spPr>
          <a:xfrm>
            <a:off x="10232550" y="6504617"/>
            <a:ext cx="14193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New mS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474D71CB-41E5-4BEB-8D1A-EA28EDBE26E7}"/>
              </a:ext>
            </a:extLst>
          </p:cNvPr>
          <p:cNvSpPr/>
          <p:nvPr/>
        </p:nvSpPr>
        <p:spPr>
          <a:xfrm>
            <a:off x="4130249" y="139365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</a:t>
            </a:r>
            <a:r>
              <a:rPr lang="en-US" sz="1200" dirty="0" err="1">
                <a:solidFill>
                  <a:prstClr val="white"/>
                </a:solidFill>
                <a:latin typeface="Calibri" panose="020F0502020204030204"/>
              </a:rPr>
              <a:t>OpenAPI</a:t>
            </a: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US" sz="1200" dirty="0" err="1">
                <a:solidFill>
                  <a:prstClr val="white"/>
                </a:solidFill>
                <a:latin typeface="Calibri" panose="020F0502020204030204"/>
              </a:rPr>
              <a:t>Mgr</a:t>
            </a: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44414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BB52B-E16A-4F48-A670-8C0824920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678264" cy="538770"/>
          </a:xfrm>
        </p:spPr>
        <p:txBody>
          <a:bodyPr>
            <a:noAutofit/>
          </a:bodyPr>
          <a:lstStyle/>
          <a:p>
            <a:r>
              <a:rPr lang="en-US" sz="2800" b="1" dirty="0"/>
              <a:t>Frankfurt – ML-Enabled Self Serve Control Loops using DCAE MOD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34914E-EAC7-4140-B65B-FE3B3AA48BA5}"/>
              </a:ext>
            </a:extLst>
          </p:cNvPr>
          <p:cNvSpPr/>
          <p:nvPr/>
        </p:nvSpPr>
        <p:spPr>
          <a:xfrm>
            <a:off x="4943872" y="3712703"/>
            <a:ext cx="3637939" cy="1713152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Onboarding/Design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D8FC34-9424-45B0-826E-12EAAFA31DAE}"/>
              </a:ext>
            </a:extLst>
          </p:cNvPr>
          <p:cNvSpPr/>
          <p:nvPr/>
        </p:nvSpPr>
        <p:spPr>
          <a:xfrm>
            <a:off x="4959483" y="2234067"/>
            <a:ext cx="3618270" cy="13710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5" name="Cylinder 4">
            <a:extLst>
              <a:ext uri="{FF2B5EF4-FFF2-40B4-BE49-F238E27FC236}">
                <a16:creationId xmlns:a16="http://schemas.microsoft.com/office/drawing/2014/main" id="{1F0BAC46-4742-4CDE-B927-E436D6F7E319}"/>
              </a:ext>
            </a:extLst>
          </p:cNvPr>
          <p:cNvSpPr/>
          <p:nvPr/>
        </p:nvSpPr>
        <p:spPr>
          <a:xfrm>
            <a:off x="5496451" y="2496903"/>
            <a:ext cx="1029184" cy="634180"/>
          </a:xfrm>
          <a:prstGeom prst="can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Catalog</a:t>
            </a:r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DA24B020-5498-4676-B101-3783735A0060}"/>
              </a:ext>
            </a:extLst>
          </p:cNvPr>
          <p:cNvSpPr/>
          <p:nvPr/>
        </p:nvSpPr>
        <p:spPr>
          <a:xfrm>
            <a:off x="5693017" y="4565429"/>
            <a:ext cx="1330445" cy="604799"/>
          </a:xfrm>
          <a:prstGeom prst="can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Design Catalog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791B15-72EF-48E5-88E4-D2498E2E2E15}"/>
              </a:ext>
            </a:extLst>
          </p:cNvPr>
          <p:cNvSpPr/>
          <p:nvPr/>
        </p:nvSpPr>
        <p:spPr>
          <a:xfrm>
            <a:off x="10308235" y="2607250"/>
            <a:ext cx="1689905" cy="678426"/>
          </a:xfrm>
          <a:prstGeom prst="rect">
            <a:avLst/>
          </a:prstGeom>
          <a:solidFill>
            <a:srgbClr val="CCCC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Platform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23E4A0-85F0-4962-9FC0-849E95FBECD2}"/>
              </a:ext>
            </a:extLst>
          </p:cNvPr>
          <p:cNvSpPr/>
          <p:nvPr/>
        </p:nvSpPr>
        <p:spPr>
          <a:xfrm>
            <a:off x="10310848" y="4594701"/>
            <a:ext cx="1799300" cy="768146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Dashboard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23C474-E827-4F78-BCEC-EC974C3DC0D8}"/>
              </a:ext>
            </a:extLst>
          </p:cNvPr>
          <p:cNvCxnSpPr>
            <a:cxnSpLocks/>
            <a:stCxn id="10" idx="0"/>
            <a:endCxn id="17" idx="1"/>
          </p:cNvCxnSpPr>
          <p:nvPr/>
        </p:nvCxnSpPr>
        <p:spPr>
          <a:xfrm flipV="1">
            <a:off x="4562876" y="5364846"/>
            <a:ext cx="705697" cy="409272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Flowchart: Predefined Process 9">
            <a:extLst>
              <a:ext uri="{FF2B5EF4-FFF2-40B4-BE49-F238E27FC236}">
                <a16:creationId xmlns:a16="http://schemas.microsoft.com/office/drawing/2014/main" id="{7D6C0899-108D-4288-A4F1-B747B72F0E84}"/>
              </a:ext>
            </a:extLst>
          </p:cNvPr>
          <p:cNvSpPr/>
          <p:nvPr/>
        </p:nvSpPr>
        <p:spPr>
          <a:xfrm>
            <a:off x="3792807" y="5774118"/>
            <a:ext cx="1540138" cy="623897"/>
          </a:xfrm>
          <a:prstGeom prst="flowChartPredefinedProcess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 metadata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Spec.json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Dataformat.json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ylinder 10">
            <a:extLst>
              <a:ext uri="{FF2B5EF4-FFF2-40B4-BE49-F238E27FC236}">
                <a16:creationId xmlns:a16="http://schemas.microsoft.com/office/drawing/2014/main" id="{FDA640D8-66C7-4FA5-9F63-F0810A34B654}"/>
              </a:ext>
            </a:extLst>
          </p:cNvPr>
          <p:cNvSpPr/>
          <p:nvPr/>
        </p:nvSpPr>
        <p:spPr>
          <a:xfrm>
            <a:off x="10173194" y="4892119"/>
            <a:ext cx="776749" cy="768145"/>
          </a:xfrm>
          <a:prstGeom prst="can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Inventory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91F0E67-0FCC-4E6E-BB4C-D0C509FF3149}"/>
              </a:ext>
            </a:extLst>
          </p:cNvPr>
          <p:cNvSpPr/>
          <p:nvPr/>
        </p:nvSpPr>
        <p:spPr>
          <a:xfrm>
            <a:off x="5580476" y="4033174"/>
            <a:ext cx="1550693" cy="526019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Designer</a:t>
            </a:r>
          </a:p>
        </p:txBody>
      </p:sp>
      <p:sp>
        <p:nvSpPr>
          <p:cNvPr id="14" name="Flowchart: Document 13">
            <a:extLst>
              <a:ext uri="{FF2B5EF4-FFF2-40B4-BE49-F238E27FC236}">
                <a16:creationId xmlns:a16="http://schemas.microsoft.com/office/drawing/2014/main" id="{FD4B0285-5964-4DED-A527-FA9182BF67DD}"/>
              </a:ext>
            </a:extLst>
          </p:cNvPr>
          <p:cNvSpPr/>
          <p:nvPr/>
        </p:nvSpPr>
        <p:spPr>
          <a:xfrm>
            <a:off x="9448802" y="5159570"/>
            <a:ext cx="393290" cy="246883"/>
          </a:xfrm>
          <a:prstGeom prst="flowChartDocumen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BP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E0B2B26-E649-45A8-B275-0102DC5EFC42}"/>
              </a:ext>
            </a:extLst>
          </p:cNvPr>
          <p:cNvSpPr/>
          <p:nvPr/>
        </p:nvSpPr>
        <p:spPr>
          <a:xfrm>
            <a:off x="10601786" y="2541980"/>
            <a:ext cx="1115965" cy="304800"/>
          </a:xfrm>
          <a:prstGeom prst="roundRect">
            <a:avLst/>
          </a:prstGeom>
          <a:solidFill>
            <a:srgbClr val="CC99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Designer</a:t>
            </a:r>
          </a:p>
        </p:txBody>
      </p:sp>
      <p:sp>
        <p:nvSpPr>
          <p:cNvPr id="16" name="Flowchart: Preparation 15">
            <a:extLst>
              <a:ext uri="{FF2B5EF4-FFF2-40B4-BE49-F238E27FC236}">
                <a16:creationId xmlns:a16="http://schemas.microsoft.com/office/drawing/2014/main" id="{86F06943-B0B3-4915-B7E7-CC0A8C774E17}"/>
              </a:ext>
            </a:extLst>
          </p:cNvPr>
          <p:cNvSpPr/>
          <p:nvPr/>
        </p:nvSpPr>
        <p:spPr>
          <a:xfrm>
            <a:off x="4853788" y="1273571"/>
            <a:ext cx="815263" cy="600857"/>
          </a:xfrm>
          <a:prstGeom prst="flowChartPreparation">
            <a:avLst/>
          </a:prstGeom>
          <a:solidFill>
            <a:srgbClr val="CC99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 mS related Policy Model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5667249-70D7-4349-AB9E-5A7E6E51A353}"/>
              </a:ext>
            </a:extLst>
          </p:cNvPr>
          <p:cNvSpPr/>
          <p:nvPr/>
        </p:nvSpPr>
        <p:spPr>
          <a:xfrm rot="16200000">
            <a:off x="4820548" y="4754293"/>
            <a:ext cx="896048" cy="325057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mS Onboarding  CLI or API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627DCA7-29E8-4F77-9846-6F6E9128D28C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431101" y="4916822"/>
            <a:ext cx="297789" cy="13570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2BD0BA2-80B1-44E1-9BDB-4ABFF987E68D}"/>
              </a:ext>
            </a:extLst>
          </p:cNvPr>
          <p:cNvSpPr/>
          <p:nvPr/>
        </p:nvSpPr>
        <p:spPr>
          <a:xfrm>
            <a:off x="8701962" y="5129315"/>
            <a:ext cx="737415" cy="317090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BPG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8BE881-7AE5-43D4-AD50-CA06198866CA}"/>
              </a:ext>
            </a:extLst>
          </p:cNvPr>
          <p:cNvCxnSpPr>
            <a:cxnSpLocks/>
            <a:stCxn id="16" idx="2"/>
            <a:endCxn id="5" idx="1"/>
          </p:cNvCxnSpPr>
          <p:nvPr/>
        </p:nvCxnSpPr>
        <p:spPr>
          <a:xfrm>
            <a:off x="5261420" y="1874428"/>
            <a:ext cx="749623" cy="622475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E75D5A5-9412-499C-81F6-24E2B54C97DF}"/>
              </a:ext>
            </a:extLst>
          </p:cNvPr>
          <p:cNvSpPr/>
          <p:nvPr/>
        </p:nvSpPr>
        <p:spPr>
          <a:xfrm>
            <a:off x="6715170" y="2945143"/>
            <a:ext cx="942765" cy="609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ED1DF3-E475-47A0-B14E-757C2D0AA9D9}"/>
              </a:ext>
            </a:extLst>
          </p:cNvPr>
          <p:cNvCxnSpPr>
            <a:cxnSpLocks/>
            <a:stCxn id="5" idx="3"/>
            <a:endCxn id="21" idx="1"/>
          </p:cNvCxnSpPr>
          <p:nvPr/>
        </p:nvCxnSpPr>
        <p:spPr>
          <a:xfrm>
            <a:off x="6011043" y="3131083"/>
            <a:ext cx="704127" cy="11886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5F3F9E-C7C2-4D7D-9C85-1BFC3A9318FC}"/>
              </a:ext>
            </a:extLst>
          </p:cNvPr>
          <p:cNvCxnSpPr>
            <a:cxnSpLocks/>
            <a:stCxn id="21" idx="3"/>
            <a:endCxn id="24" idx="0"/>
          </p:cNvCxnSpPr>
          <p:nvPr/>
        </p:nvCxnSpPr>
        <p:spPr>
          <a:xfrm flipV="1">
            <a:off x="7657935" y="2979786"/>
            <a:ext cx="691582" cy="270157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420A57B-EA04-4F2A-B43D-7A206E47347E}"/>
              </a:ext>
            </a:extLst>
          </p:cNvPr>
          <p:cNvSpPr/>
          <p:nvPr/>
        </p:nvSpPr>
        <p:spPr>
          <a:xfrm rot="16200000">
            <a:off x="7920354" y="2863639"/>
            <a:ext cx="1090619" cy="2322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06CDBC8E-8971-47B5-83C1-A9295DEA8FB4}"/>
              </a:ext>
            </a:extLst>
          </p:cNvPr>
          <p:cNvSpPr/>
          <p:nvPr/>
        </p:nvSpPr>
        <p:spPr>
          <a:xfrm>
            <a:off x="7827084" y="3014506"/>
            <a:ext cx="424019" cy="301405"/>
          </a:xfrm>
          <a:prstGeom prst="cube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CSAR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5885B83-6D4D-4D96-B60F-BA7BE377A3D3}"/>
              </a:ext>
            </a:extLst>
          </p:cNvPr>
          <p:cNvSpPr/>
          <p:nvPr/>
        </p:nvSpPr>
        <p:spPr>
          <a:xfrm>
            <a:off x="10303320" y="3432620"/>
            <a:ext cx="1689905" cy="54708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FB0EF09-9CF4-4B63-BDA3-10EBEED65C76}"/>
              </a:ext>
            </a:extLst>
          </p:cNvPr>
          <p:cNvSpPr/>
          <p:nvPr/>
        </p:nvSpPr>
        <p:spPr>
          <a:xfrm>
            <a:off x="10595205" y="3380747"/>
            <a:ext cx="1115965" cy="304800"/>
          </a:xfrm>
          <a:prstGeom prst="round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 Designer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789727E-D4E2-40A6-A2B9-E17AA8314816}"/>
              </a:ext>
            </a:extLst>
          </p:cNvPr>
          <p:cNvSpPr/>
          <p:nvPr/>
        </p:nvSpPr>
        <p:spPr>
          <a:xfrm>
            <a:off x="8584737" y="4991088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30" name="Slide Number Placeholder 19">
            <a:extLst>
              <a:ext uri="{FF2B5EF4-FFF2-40B4-BE49-F238E27FC236}">
                <a16:creationId xmlns:a16="http://schemas.microsoft.com/office/drawing/2014/main" id="{D030DEA5-8883-4FE8-9B44-221CFBC932E7}"/>
              </a:ext>
            </a:extLst>
          </p:cNvPr>
          <p:cNvSpPr txBox="1">
            <a:spLocks/>
          </p:cNvSpPr>
          <p:nvPr/>
        </p:nvSpPr>
        <p:spPr>
          <a:xfrm>
            <a:off x="9603879" y="61062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1D451A-5402-4703-A8EB-6A6B7803BC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lowchart: Preparation 30">
            <a:extLst>
              <a:ext uri="{FF2B5EF4-FFF2-40B4-BE49-F238E27FC236}">
                <a16:creationId xmlns:a16="http://schemas.microsoft.com/office/drawing/2014/main" id="{82C3A52D-52DF-49B7-9DAB-927F6FED3570}"/>
              </a:ext>
            </a:extLst>
          </p:cNvPr>
          <p:cNvSpPr/>
          <p:nvPr/>
        </p:nvSpPr>
        <p:spPr>
          <a:xfrm>
            <a:off x="4972152" y="5829381"/>
            <a:ext cx="815263" cy="448025"/>
          </a:xfrm>
          <a:prstGeom prst="flowChartPreparation">
            <a:avLst/>
          </a:prstGeom>
          <a:solidFill>
            <a:srgbClr val="CC99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 Policy Model</a:t>
            </a:r>
          </a:p>
        </p:txBody>
      </p:sp>
      <p:sp>
        <p:nvSpPr>
          <p:cNvPr id="32" name="Flowchart: Preparation 31">
            <a:extLst>
              <a:ext uri="{FF2B5EF4-FFF2-40B4-BE49-F238E27FC236}">
                <a16:creationId xmlns:a16="http://schemas.microsoft.com/office/drawing/2014/main" id="{1E7E77DC-6576-405A-849D-7A9486CCBF33}"/>
              </a:ext>
            </a:extLst>
          </p:cNvPr>
          <p:cNvSpPr/>
          <p:nvPr/>
        </p:nvSpPr>
        <p:spPr>
          <a:xfrm>
            <a:off x="6964898" y="4037022"/>
            <a:ext cx="692979" cy="401265"/>
          </a:xfrm>
          <a:prstGeom prst="flowChartPreparation">
            <a:avLst/>
          </a:prstGeom>
          <a:solidFill>
            <a:srgbClr val="CC99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 Policy Model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02B6DAF-5449-4830-99F8-03A198B4BF72}"/>
              </a:ext>
            </a:extLst>
          </p:cNvPr>
          <p:cNvCxnSpPr>
            <a:cxnSpLocks/>
            <a:stCxn id="32" idx="3"/>
            <a:endCxn id="7" idx="1"/>
          </p:cNvCxnSpPr>
          <p:nvPr/>
        </p:nvCxnSpPr>
        <p:spPr>
          <a:xfrm flipV="1">
            <a:off x="7657877" y="2946463"/>
            <a:ext cx="2650358" cy="1291192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4" name="Flowchart: Document 33">
            <a:extLst>
              <a:ext uri="{FF2B5EF4-FFF2-40B4-BE49-F238E27FC236}">
                <a16:creationId xmlns:a16="http://schemas.microsoft.com/office/drawing/2014/main" id="{7590FF8E-97A8-48DE-AFF0-30D59A1C7AA7}"/>
              </a:ext>
            </a:extLst>
          </p:cNvPr>
          <p:cNvSpPr/>
          <p:nvPr/>
        </p:nvSpPr>
        <p:spPr>
          <a:xfrm>
            <a:off x="10398560" y="4923345"/>
            <a:ext cx="393290" cy="246883"/>
          </a:xfrm>
          <a:prstGeom prst="flowChartDocumen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BP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59E0FC9-F14F-4EDD-925B-4A863A70E022}"/>
              </a:ext>
            </a:extLst>
          </p:cNvPr>
          <p:cNvCxnSpPr>
            <a:cxnSpLocks/>
            <a:stCxn id="26" idx="2"/>
            <a:endCxn id="34" idx="0"/>
          </p:cNvCxnSpPr>
          <p:nvPr/>
        </p:nvCxnSpPr>
        <p:spPr>
          <a:xfrm flipH="1">
            <a:off x="10595205" y="3979705"/>
            <a:ext cx="553068" cy="943640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307E2E4-671A-4979-A234-BE7C2C4043BD}"/>
              </a:ext>
            </a:extLst>
          </p:cNvPr>
          <p:cNvCxnSpPr>
            <a:cxnSpLocks/>
            <a:stCxn id="24" idx="2"/>
            <a:endCxn id="7" idx="1"/>
          </p:cNvCxnSpPr>
          <p:nvPr/>
        </p:nvCxnSpPr>
        <p:spPr>
          <a:xfrm flipV="1">
            <a:off x="8581811" y="2946463"/>
            <a:ext cx="1726424" cy="33323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08A46B5-1264-4D5F-8D6A-CECAD922A6EA}"/>
              </a:ext>
            </a:extLst>
          </p:cNvPr>
          <p:cNvCxnSpPr>
            <a:cxnSpLocks/>
            <a:stCxn id="24" idx="2"/>
            <a:endCxn id="26" idx="1"/>
          </p:cNvCxnSpPr>
          <p:nvPr/>
        </p:nvCxnSpPr>
        <p:spPr>
          <a:xfrm>
            <a:off x="8581811" y="2979786"/>
            <a:ext cx="1721509" cy="726377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" name="Cube 37">
            <a:extLst>
              <a:ext uri="{FF2B5EF4-FFF2-40B4-BE49-F238E27FC236}">
                <a16:creationId xmlns:a16="http://schemas.microsoft.com/office/drawing/2014/main" id="{CA1BA327-60B5-4FF0-BCDD-1C0B492563E1}"/>
              </a:ext>
            </a:extLst>
          </p:cNvPr>
          <p:cNvSpPr/>
          <p:nvPr/>
        </p:nvSpPr>
        <p:spPr>
          <a:xfrm>
            <a:off x="9065674" y="2765721"/>
            <a:ext cx="424019" cy="301405"/>
          </a:xfrm>
          <a:prstGeom prst="cube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CSAR</a:t>
            </a:r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BDE4C2E9-97A0-4BC9-8724-4040CA79B63A}"/>
              </a:ext>
            </a:extLst>
          </p:cNvPr>
          <p:cNvSpPr/>
          <p:nvPr/>
        </p:nvSpPr>
        <p:spPr>
          <a:xfrm>
            <a:off x="8803358" y="3127085"/>
            <a:ext cx="424019" cy="301405"/>
          </a:xfrm>
          <a:prstGeom prst="cube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430B62-13C1-4AF1-AA38-9043AC798D3D}"/>
              </a:ext>
            </a:extLst>
          </p:cNvPr>
          <p:cNvSpPr txBox="1"/>
          <p:nvPr/>
        </p:nvSpPr>
        <p:spPr>
          <a:xfrm>
            <a:off x="8634384" y="2499091"/>
            <a:ext cx="12971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NF Service CSAR Only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565018E-4FBC-4EAC-89FA-BE1023F3D89A}"/>
              </a:ext>
            </a:extLst>
          </p:cNvPr>
          <p:cNvSpPr/>
          <p:nvPr/>
        </p:nvSpPr>
        <p:spPr>
          <a:xfrm>
            <a:off x="3831548" y="5615779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cxnSp>
        <p:nvCxnSpPr>
          <p:cNvPr id="42" name="Connector: Curved 41">
            <a:extLst>
              <a:ext uri="{FF2B5EF4-FFF2-40B4-BE49-F238E27FC236}">
                <a16:creationId xmlns:a16="http://schemas.microsoft.com/office/drawing/2014/main" id="{5576725D-AA68-4DB7-A81C-9B158E30CB7A}"/>
              </a:ext>
            </a:extLst>
          </p:cNvPr>
          <p:cNvCxnSpPr>
            <a:cxnSpLocks/>
            <a:endCxn id="6" idx="2"/>
          </p:cNvCxnSpPr>
          <p:nvPr/>
        </p:nvCxnSpPr>
        <p:spPr>
          <a:xfrm rot="5400000">
            <a:off x="4941074" y="3944371"/>
            <a:ext cx="1675401" cy="171514"/>
          </a:xfrm>
          <a:prstGeom prst="curvedConnector4">
            <a:avLst>
              <a:gd name="adj1" fmla="val 40975"/>
              <a:gd name="adj2" fmla="val 233284"/>
            </a:avLst>
          </a:prstGeom>
          <a:noFill/>
          <a:ln w="6350" cap="flat" cmpd="sng" algn="ctr">
            <a:solidFill>
              <a:srgbClr val="C00000"/>
            </a:solidFill>
            <a:prstDash val="dash"/>
            <a:miter lim="800000"/>
            <a:headEnd type="triangle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734B1B4-40BC-467D-A022-515001B1B334}"/>
              </a:ext>
            </a:extLst>
          </p:cNvPr>
          <p:cNvSpPr txBox="1"/>
          <p:nvPr/>
        </p:nvSpPr>
        <p:spPr>
          <a:xfrm>
            <a:off x="5071077" y="3275643"/>
            <a:ext cx="150220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SDC/DCAE Catalog integration APIs as</a:t>
            </a:r>
            <a:b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 Frankfurt feature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9F2ED7-9D38-4254-96BF-4264429C74A6}"/>
              </a:ext>
            </a:extLst>
          </p:cNvPr>
          <p:cNvSpPr txBox="1"/>
          <p:nvPr/>
        </p:nvSpPr>
        <p:spPr>
          <a:xfrm>
            <a:off x="3532766" y="5239727"/>
            <a:ext cx="1658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Policy is onboarded with the associated mS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45199EA-3831-4B2A-B87E-9A4F126624E8}"/>
              </a:ext>
            </a:extLst>
          </p:cNvPr>
          <p:cNvSpPr/>
          <p:nvPr/>
        </p:nvSpPr>
        <p:spPr>
          <a:xfrm>
            <a:off x="8240007" y="3744395"/>
            <a:ext cx="363244" cy="309036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B6306AE-32CC-4106-AD47-3121CC7B75DA}"/>
              </a:ext>
            </a:extLst>
          </p:cNvPr>
          <p:cNvSpPr txBox="1"/>
          <p:nvPr/>
        </p:nvSpPr>
        <p:spPr>
          <a:xfrm>
            <a:off x="80497" y="1243195"/>
            <a:ext cx="4069805" cy="4193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Change the mS onboarding process with just the metadata (no BP)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Onboard mS policy model the same way as mS, via the new DCAE Onboarding process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Replace DCAE-DS with a new DCAE Designer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DCAE generates BP at the end of the design process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Simplify the process from design to runtime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DCAE uses Policy API to send policy models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DCAE Designer sends flow artifact to CLAMP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n-cs"/>
              </a:rPr>
              <a:t>CLAMP retrieves BP from DCAE</a:t>
            </a: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Times New Roman" panose="02020603050405020304" pitchFamily="18" charset="0"/>
              <a:cs typeface="+mn-cs"/>
            </a:endParaRPr>
          </a:p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+mn-cs"/>
              </a:rPr>
              <a:t>Establish GUI and Catalog integration APIs between DCAE-MOD and SDC (future)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C9607B-4B16-440B-8396-5A71DBCCE04D}"/>
              </a:ext>
            </a:extLst>
          </p:cNvPr>
          <p:cNvSpPr/>
          <p:nvPr/>
        </p:nvSpPr>
        <p:spPr>
          <a:xfrm>
            <a:off x="10747876" y="4159761"/>
            <a:ext cx="363244" cy="309036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4B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E8AED-E1A0-4413-9D20-07A1C596F9B9}"/>
              </a:ext>
            </a:extLst>
          </p:cNvPr>
          <p:cNvSpPr/>
          <p:nvPr/>
        </p:nvSpPr>
        <p:spPr>
          <a:xfrm>
            <a:off x="5350859" y="3895043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391B3B7-7D38-465F-9A0F-EE8403BFC9BF}"/>
              </a:ext>
            </a:extLst>
          </p:cNvPr>
          <p:cNvSpPr/>
          <p:nvPr/>
        </p:nvSpPr>
        <p:spPr>
          <a:xfrm>
            <a:off x="81549" y="1066870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B5446E2-A7E5-4A27-8206-E92AF7524F7B}"/>
              </a:ext>
            </a:extLst>
          </p:cNvPr>
          <p:cNvSpPr/>
          <p:nvPr/>
        </p:nvSpPr>
        <p:spPr>
          <a:xfrm>
            <a:off x="81136" y="2194110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86B14F7-862B-48CF-9675-EA9631204D4D}"/>
              </a:ext>
            </a:extLst>
          </p:cNvPr>
          <p:cNvSpPr/>
          <p:nvPr/>
        </p:nvSpPr>
        <p:spPr>
          <a:xfrm>
            <a:off x="81135" y="3412528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3804A2A-9563-46A5-9D6C-42728CB55311}"/>
              </a:ext>
            </a:extLst>
          </p:cNvPr>
          <p:cNvSpPr/>
          <p:nvPr/>
        </p:nvSpPr>
        <p:spPr>
          <a:xfrm>
            <a:off x="81134" y="3926788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66667DF-CA1F-435B-B39D-8C5CA1EA0DCB}"/>
              </a:ext>
            </a:extLst>
          </p:cNvPr>
          <p:cNvSpPr/>
          <p:nvPr/>
        </p:nvSpPr>
        <p:spPr>
          <a:xfrm>
            <a:off x="2448232" y="5821920"/>
            <a:ext cx="922048" cy="528291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-ONAP DCAE Adaptor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040086A-F9E3-4F2D-8415-87A5A9AA2173}"/>
              </a:ext>
            </a:extLst>
          </p:cNvPr>
          <p:cNvCxnSpPr>
            <a:cxnSpLocks/>
            <a:stCxn id="65" idx="3"/>
            <a:endCxn id="10" idx="1"/>
          </p:cNvCxnSpPr>
          <p:nvPr/>
        </p:nvCxnSpPr>
        <p:spPr>
          <a:xfrm>
            <a:off x="3370280" y="6086066"/>
            <a:ext cx="422527" cy="1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0" name="Pentagon 69">
            <a:extLst>
              <a:ext uri="{FF2B5EF4-FFF2-40B4-BE49-F238E27FC236}">
                <a16:creationId xmlns:a16="http://schemas.microsoft.com/office/drawing/2014/main" id="{508B34F6-D31E-4A13-A63B-58F5C8F7DAFC}"/>
              </a:ext>
            </a:extLst>
          </p:cNvPr>
          <p:cNvSpPr/>
          <p:nvPr/>
        </p:nvSpPr>
        <p:spPr>
          <a:xfrm>
            <a:off x="1103140" y="5509199"/>
            <a:ext cx="1185883" cy="863651"/>
          </a:xfrm>
          <a:prstGeom prst="pent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Acumos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Marketplace Catalog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862C3A0-1569-4C4D-85DB-5D06E6192403}"/>
              </a:ext>
            </a:extLst>
          </p:cNvPr>
          <p:cNvCxnSpPr>
            <a:cxnSpLocks/>
            <a:endCxn id="65" idx="1"/>
          </p:cNvCxnSpPr>
          <p:nvPr/>
        </p:nvCxnSpPr>
        <p:spPr>
          <a:xfrm>
            <a:off x="2172929" y="6086066"/>
            <a:ext cx="275303" cy="0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Flowchart: Document 28">
            <a:extLst>
              <a:ext uri="{FF2B5EF4-FFF2-40B4-BE49-F238E27FC236}">
                <a16:creationId xmlns:a16="http://schemas.microsoft.com/office/drawing/2014/main" id="{E287DEEE-74BE-4450-8F35-AD7EEB41E748}"/>
              </a:ext>
            </a:extLst>
          </p:cNvPr>
          <p:cNvSpPr/>
          <p:nvPr/>
        </p:nvSpPr>
        <p:spPr>
          <a:xfrm>
            <a:off x="6928230" y="4466281"/>
            <a:ext cx="620962" cy="409986"/>
          </a:xfrm>
          <a:prstGeom prst="flowChartDocumen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 Artifacts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7D9FBA5-636E-40EE-8E2F-A4D0D8EDC924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7454938" y="3706163"/>
            <a:ext cx="2848382" cy="987423"/>
          </a:xfrm>
          <a:prstGeom prst="straightConnector1">
            <a:avLst/>
          </a:prstGeom>
          <a:noFill/>
          <a:ln w="6350" cap="flat" cmpd="sng" algn="ctr">
            <a:solidFill>
              <a:srgbClr val="C00000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BD59FC5F-7D84-440D-9A92-F5E477750796}"/>
              </a:ext>
            </a:extLst>
          </p:cNvPr>
          <p:cNvSpPr/>
          <p:nvPr/>
        </p:nvSpPr>
        <p:spPr>
          <a:xfrm>
            <a:off x="8925945" y="3938866"/>
            <a:ext cx="363244" cy="309036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4A</a:t>
            </a:r>
          </a:p>
        </p:txBody>
      </p: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E6F8964E-7826-4B89-9B17-5DC63596867F}"/>
              </a:ext>
            </a:extLst>
          </p:cNvPr>
          <p:cNvCxnSpPr>
            <a:cxnSpLocks/>
            <a:stCxn id="6" idx="3"/>
            <a:endCxn id="19" idx="1"/>
          </p:cNvCxnSpPr>
          <p:nvPr/>
        </p:nvCxnSpPr>
        <p:spPr>
          <a:xfrm rot="16200000" flipH="1">
            <a:off x="7471285" y="4057183"/>
            <a:ext cx="117632" cy="2343722"/>
          </a:xfrm>
          <a:prstGeom prst="bentConnector2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8252662-7929-4E94-B5C5-4973A925D1A1}"/>
              </a:ext>
            </a:extLst>
          </p:cNvPr>
          <p:cNvCxnSpPr>
            <a:stCxn id="14" idx="3"/>
            <a:endCxn id="11" idx="2"/>
          </p:cNvCxnSpPr>
          <p:nvPr/>
        </p:nvCxnSpPr>
        <p:spPr>
          <a:xfrm flipV="1">
            <a:off x="9842092" y="5276192"/>
            <a:ext cx="331102" cy="68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12811332-FFBD-4B6E-8D45-CD23CF6D72C1}"/>
              </a:ext>
            </a:extLst>
          </p:cNvPr>
          <p:cNvSpPr/>
          <p:nvPr/>
        </p:nvSpPr>
        <p:spPr>
          <a:xfrm>
            <a:off x="85729" y="4639898"/>
            <a:ext cx="234451" cy="276455"/>
          </a:xfrm>
          <a:prstGeom prst="ellipse">
            <a:avLst/>
          </a:prstGeom>
          <a:solidFill>
            <a:sysClr val="windowText" lastClr="0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5308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DCAE Architecture (El-Alto)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798350" y="1544965"/>
            <a:ext cx="10454781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052395" y="1906986"/>
            <a:ext cx="5837656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741032" y="4583399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386698" y="4578066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570146" y="4561711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3667214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899DF9-573D-4900-ACFB-F236C859AE84}"/>
              </a:ext>
            </a:extLst>
          </p:cNvPr>
          <p:cNvSpPr/>
          <p:nvPr/>
        </p:nvSpPr>
        <p:spPr>
          <a:xfrm>
            <a:off x="7182373" y="2509699"/>
            <a:ext cx="3552038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7AD1DE4E-022D-4BB2-8E7D-EB3C6070DBAA}"/>
              </a:ext>
            </a:extLst>
          </p:cNvPr>
          <p:cNvSpPr/>
          <p:nvPr/>
        </p:nvSpPr>
        <p:spPr>
          <a:xfrm>
            <a:off x="9191891" y="2666064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0FB22708-5F5C-4001-B00D-1EB43ADE6B1F}"/>
              </a:ext>
            </a:extLst>
          </p:cNvPr>
          <p:cNvSpPr/>
          <p:nvPr/>
        </p:nvSpPr>
        <p:spPr>
          <a:xfrm>
            <a:off x="7507808" y="4374501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B113C708-2DF0-4071-B8FB-AC670506E6AA}"/>
              </a:ext>
            </a:extLst>
          </p:cNvPr>
          <p:cNvSpPr/>
          <p:nvPr/>
        </p:nvSpPr>
        <p:spPr>
          <a:xfrm>
            <a:off x="8553345" y="3586595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C5BAFAB-03E2-4FA0-812F-BD2B69043CFC}"/>
              </a:ext>
            </a:extLst>
          </p:cNvPr>
          <p:cNvSpPr/>
          <p:nvPr/>
        </p:nvSpPr>
        <p:spPr>
          <a:xfrm>
            <a:off x="9610633" y="4354265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1341537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EA2128-F23A-42E7-BC6A-4019E60044A9}"/>
              </a:ext>
            </a:extLst>
          </p:cNvPr>
          <p:cNvSpPr/>
          <p:nvPr/>
        </p:nvSpPr>
        <p:spPr>
          <a:xfrm>
            <a:off x="7190239" y="2051748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5753853" y="2653084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4616184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4788556" y="4593390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798351" y="1070348"/>
            <a:ext cx="10454781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7044404-A793-4414-9FE4-AF323C0EF101}"/>
              </a:ext>
            </a:extLst>
          </p:cNvPr>
          <p:cNvSpPr/>
          <p:nvPr/>
        </p:nvSpPr>
        <p:spPr>
          <a:xfrm>
            <a:off x="7099358" y="1952478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EB3B5F3-9E5C-40E7-A199-5DF1D8202E77}"/>
              </a:ext>
            </a:extLst>
          </p:cNvPr>
          <p:cNvSpPr/>
          <p:nvPr/>
        </p:nvSpPr>
        <p:spPr>
          <a:xfrm>
            <a:off x="7025255" y="1861597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D3C1AC3A-35D9-4CA3-A809-D7DB5A38ED9C}"/>
              </a:ext>
            </a:extLst>
          </p:cNvPr>
          <p:cNvSpPr/>
          <p:nvPr/>
        </p:nvSpPr>
        <p:spPr>
          <a:xfrm>
            <a:off x="8560191" y="436094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3B06C6F4-C267-458D-9B02-9A838BF29509}"/>
              </a:ext>
            </a:extLst>
          </p:cNvPr>
          <p:cNvSpPr/>
          <p:nvPr/>
        </p:nvSpPr>
        <p:spPr>
          <a:xfrm>
            <a:off x="7488430" y="3608536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220B52C9-C3F2-4C4B-B14E-0DC2E836AE3D}"/>
              </a:ext>
            </a:extLst>
          </p:cNvPr>
          <p:cNvSpPr/>
          <p:nvPr/>
        </p:nvSpPr>
        <p:spPr>
          <a:xfrm>
            <a:off x="9635038" y="356981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170024" y="5086714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7331629" y="573854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A03272C-B247-4BF2-AA7C-329760EEB134}"/>
              </a:ext>
            </a:extLst>
          </p:cNvPr>
          <p:cNvSpPr/>
          <p:nvPr/>
        </p:nvSpPr>
        <p:spPr>
          <a:xfrm>
            <a:off x="8493240" y="5722443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6907CDE2-9A9D-46E4-86AB-88CD21CA53CD}"/>
              </a:ext>
            </a:extLst>
          </p:cNvPr>
          <p:cNvSpPr/>
          <p:nvPr/>
        </p:nvSpPr>
        <p:spPr>
          <a:xfrm>
            <a:off x="9796242" y="5719240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1823F2-3D86-4A82-9695-C1F8EAFCC7C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8969865" y="4792297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BC31CF3-3A22-4DF6-B4A1-E64D7E5E7B09}"/>
              </a:ext>
            </a:extLst>
          </p:cNvPr>
          <p:cNvCxnSpPr>
            <a:cxnSpLocks/>
          </p:cNvCxnSpPr>
          <p:nvPr/>
        </p:nvCxnSpPr>
        <p:spPr>
          <a:xfrm flipV="1">
            <a:off x="8987496" y="4071202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A4AF323-463F-44AC-A98E-5C8A3B94D32A}"/>
              </a:ext>
            </a:extLst>
          </p:cNvPr>
          <p:cNvCxnSpPr>
            <a:cxnSpLocks/>
          </p:cNvCxnSpPr>
          <p:nvPr/>
        </p:nvCxnSpPr>
        <p:spPr>
          <a:xfrm>
            <a:off x="9466013" y="3767773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5B90DE2-F9B8-49BB-B1A0-6B172FBA5BF9}"/>
              </a:ext>
            </a:extLst>
          </p:cNvPr>
          <p:cNvSpPr txBox="1"/>
          <p:nvPr/>
        </p:nvSpPr>
        <p:spPr>
          <a:xfrm>
            <a:off x="8838059" y="5257370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3A285A-0D66-4307-A9A4-41A229B1C2C2}"/>
              </a:ext>
            </a:extLst>
          </p:cNvPr>
          <p:cNvCxnSpPr>
            <a:cxnSpLocks/>
          </p:cNvCxnSpPr>
          <p:nvPr/>
        </p:nvCxnSpPr>
        <p:spPr>
          <a:xfrm flipV="1">
            <a:off x="10142233" y="4792297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58A95357-04C1-4D0B-A5C3-52E808973030}"/>
              </a:ext>
            </a:extLst>
          </p:cNvPr>
          <p:cNvCxnSpPr/>
          <p:nvPr/>
        </p:nvCxnSpPr>
        <p:spPr>
          <a:xfrm rot="5400000" flipH="1" flipV="1">
            <a:off x="9603602" y="3388441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71A45DA-17FE-4556-A0A2-371EC1353A4D}"/>
              </a:ext>
            </a:extLst>
          </p:cNvPr>
          <p:cNvCxnSpPr/>
          <p:nvPr/>
        </p:nvCxnSpPr>
        <p:spPr>
          <a:xfrm flipV="1">
            <a:off x="10219886" y="2296426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73265E7-2519-42FB-A339-DFACB78E37B8}"/>
              </a:ext>
            </a:extLst>
          </p:cNvPr>
          <p:cNvCxnSpPr/>
          <p:nvPr/>
        </p:nvCxnSpPr>
        <p:spPr>
          <a:xfrm flipV="1">
            <a:off x="8229600" y="2355149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Down 45">
            <a:extLst>
              <a:ext uri="{FF2B5EF4-FFF2-40B4-BE49-F238E27FC236}">
                <a16:creationId xmlns:a16="http://schemas.microsoft.com/office/drawing/2014/main" id="{83FAC2CE-8BFC-48E9-8461-C0F2D44998CD}"/>
              </a:ext>
            </a:extLst>
          </p:cNvPr>
          <p:cNvSpPr/>
          <p:nvPr/>
        </p:nvSpPr>
        <p:spPr>
          <a:xfrm rot="16200000">
            <a:off x="7117008" y="3508322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B5297AA-A385-4487-AEEC-BDA5F971C022}"/>
              </a:ext>
            </a:extLst>
          </p:cNvPr>
          <p:cNvCxnSpPr>
            <a:cxnSpLocks/>
          </p:cNvCxnSpPr>
          <p:nvPr/>
        </p:nvCxnSpPr>
        <p:spPr>
          <a:xfrm flipH="1" flipV="1">
            <a:off x="7808959" y="4783348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BB7B04B-67C7-41D5-BDAF-44BB4A3C10F5}"/>
              </a:ext>
            </a:extLst>
          </p:cNvPr>
          <p:cNvCxnSpPr>
            <a:cxnSpLocks/>
          </p:cNvCxnSpPr>
          <p:nvPr/>
        </p:nvCxnSpPr>
        <p:spPr>
          <a:xfrm flipV="1">
            <a:off x="7877125" y="2934488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C1C7D1D-C443-491A-B831-80DCED09C7C6}"/>
              </a:ext>
            </a:extLst>
          </p:cNvPr>
          <p:cNvCxnSpPr>
            <a:cxnSpLocks/>
          </p:cNvCxnSpPr>
          <p:nvPr/>
        </p:nvCxnSpPr>
        <p:spPr>
          <a:xfrm flipH="1">
            <a:off x="6890050" y="2916052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05B4C66-D523-4F62-9030-194629115082}"/>
              </a:ext>
            </a:extLst>
          </p:cNvPr>
          <p:cNvCxnSpPr/>
          <p:nvPr/>
        </p:nvCxnSpPr>
        <p:spPr>
          <a:xfrm>
            <a:off x="5563115" y="6466193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5B2F92-6FEE-4D11-A453-E5519DAB570B}"/>
              </a:ext>
            </a:extLst>
          </p:cNvPr>
          <p:cNvSpPr txBox="1"/>
          <p:nvPr/>
        </p:nvSpPr>
        <p:spPr>
          <a:xfrm>
            <a:off x="6281028" y="6318851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EFD769-89A8-4CEC-A304-D063C29A33E0}"/>
              </a:ext>
            </a:extLst>
          </p:cNvPr>
          <p:cNvCxnSpPr/>
          <p:nvPr/>
        </p:nvCxnSpPr>
        <p:spPr>
          <a:xfrm>
            <a:off x="5566225" y="6683910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92EEB02-2FDB-4F7D-AE90-C549E2E8395A}"/>
              </a:ext>
            </a:extLst>
          </p:cNvPr>
          <p:cNvSpPr txBox="1"/>
          <p:nvPr/>
        </p:nvSpPr>
        <p:spPr>
          <a:xfrm>
            <a:off x="6284138" y="6536568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9495F6-739A-448D-8D57-C5728645C025}"/>
              </a:ext>
            </a:extLst>
          </p:cNvPr>
          <p:cNvCxnSpPr>
            <a:cxnSpLocks/>
          </p:cNvCxnSpPr>
          <p:nvPr/>
        </p:nvCxnSpPr>
        <p:spPr>
          <a:xfrm>
            <a:off x="3384979" y="6690364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E6D932F-48C4-4B7C-A372-9B09DA8DFA5C}"/>
              </a:ext>
            </a:extLst>
          </p:cNvPr>
          <p:cNvSpPr txBox="1"/>
          <p:nvPr/>
        </p:nvSpPr>
        <p:spPr>
          <a:xfrm>
            <a:off x="4129525" y="6442354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FCD63F1-D63F-4267-A821-59BBAB289770}"/>
              </a:ext>
            </a:extLst>
          </p:cNvPr>
          <p:cNvCxnSpPr>
            <a:cxnSpLocks/>
            <a:endCxn id="58" idx="1"/>
          </p:cNvCxnSpPr>
          <p:nvPr/>
        </p:nvCxnSpPr>
        <p:spPr>
          <a:xfrm>
            <a:off x="3411613" y="6404523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1118160-A0F7-4783-99ED-A06F770F063C}"/>
              </a:ext>
            </a:extLst>
          </p:cNvPr>
          <p:cNvSpPr txBox="1"/>
          <p:nvPr/>
        </p:nvSpPr>
        <p:spPr>
          <a:xfrm>
            <a:off x="4154043" y="6266023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2470381" y="2649286"/>
            <a:ext cx="875775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D270489-EB93-404D-A7CF-32AEDB0961F5}"/>
              </a:ext>
            </a:extLst>
          </p:cNvPr>
          <p:cNvCxnSpPr>
            <a:cxnSpLocks/>
          </p:cNvCxnSpPr>
          <p:nvPr/>
        </p:nvCxnSpPr>
        <p:spPr>
          <a:xfrm flipH="1" flipV="1">
            <a:off x="6890050" y="2818282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2366373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5894361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03126" y="5030004"/>
            <a:ext cx="815152" cy="7492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4696589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5705620" y="3578743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1727205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1714247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2971397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065407" y="3092003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1772090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073796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086178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118064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31630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5449614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6335644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4990954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01621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be 79">
            <a:extLst>
              <a:ext uri="{FF2B5EF4-FFF2-40B4-BE49-F238E27FC236}">
                <a16:creationId xmlns:a16="http://schemas.microsoft.com/office/drawing/2014/main" id="{78CFF237-9AB6-437A-8974-CC5E538716C1}"/>
              </a:ext>
            </a:extLst>
          </p:cNvPr>
          <p:cNvSpPr/>
          <p:nvPr/>
        </p:nvSpPr>
        <p:spPr>
          <a:xfrm>
            <a:off x="7506606" y="2955592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Dashboard</a:t>
            </a:r>
          </a:p>
        </p:txBody>
      </p:sp>
    </p:spTree>
    <p:extLst>
      <p:ext uri="{BB962C8B-B14F-4D97-AF65-F5344CB8AC3E}">
        <p14:creationId xmlns:p14="http://schemas.microsoft.com/office/powerpoint/2010/main" val="5105498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B7DD33-19FD-4452-A2C3-65BD5AC0505B}"/>
              </a:ext>
            </a:extLst>
          </p:cNvPr>
          <p:cNvSpPr txBox="1">
            <a:spLocks/>
          </p:cNvSpPr>
          <p:nvPr/>
        </p:nvSpPr>
        <p:spPr>
          <a:xfrm>
            <a:off x="279449" y="180070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Abadi" panose="020B0604020202020204" pitchFamily="34" charset="0"/>
                <a:cs typeface="Arial" panose="020B0604020202020204" pitchFamily="34" charset="0"/>
              </a:rPr>
              <a:t>ONAP DCAE R4 ARCHITECTURE</a:t>
            </a:r>
            <a:endParaRPr lang="en-US" sz="3600" dirty="0">
              <a:latin typeface="Abadi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8B4573-5C7D-42B0-B1A5-E1A2D03457A1}"/>
              </a:ext>
            </a:extLst>
          </p:cNvPr>
          <p:cNvSpPr/>
          <p:nvPr/>
        </p:nvSpPr>
        <p:spPr>
          <a:xfrm>
            <a:off x="863506" y="1507649"/>
            <a:ext cx="10454781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0D5A83-4378-46D2-8B1F-D489E52B70B0}"/>
              </a:ext>
            </a:extLst>
          </p:cNvPr>
          <p:cNvSpPr/>
          <p:nvPr/>
        </p:nvSpPr>
        <p:spPr>
          <a:xfrm>
            <a:off x="1117551" y="1869670"/>
            <a:ext cx="5837656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DCAE Services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FBFE5C-FC13-4DB2-BEA0-F4A54B28563F}"/>
              </a:ext>
            </a:extLst>
          </p:cNvPr>
          <p:cNvSpPr/>
          <p:nvPr/>
        </p:nvSpPr>
        <p:spPr>
          <a:xfrm>
            <a:off x="3806188" y="4546083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VESCollector (JSON</a:t>
            </a:r>
            <a:r>
              <a:rPr lang="en-US" sz="1100" dirty="0"/>
              <a:t>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627C8DA-39E1-4428-9F91-563B0CD78E9C}"/>
              </a:ext>
            </a:extLst>
          </p:cNvPr>
          <p:cNvSpPr/>
          <p:nvPr/>
        </p:nvSpPr>
        <p:spPr>
          <a:xfrm>
            <a:off x="1451854" y="4540750"/>
            <a:ext cx="802503" cy="397005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DataFile Collector</a:t>
            </a:r>
            <a:endParaRPr lang="en-US" sz="11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243108-6D0D-4484-B8D2-BF234E46A6BC}"/>
              </a:ext>
            </a:extLst>
          </p:cNvPr>
          <p:cNvSpPr/>
          <p:nvPr/>
        </p:nvSpPr>
        <p:spPr>
          <a:xfrm>
            <a:off x="2635302" y="4524395"/>
            <a:ext cx="802503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HV-VES</a:t>
            </a:r>
            <a:endParaRPr lang="en-US" sz="11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C52A30-D63D-4BFA-86B5-90C2A5EBDD95}"/>
              </a:ext>
            </a:extLst>
          </p:cNvPr>
          <p:cNvSpPr/>
          <p:nvPr/>
        </p:nvSpPr>
        <p:spPr>
          <a:xfrm>
            <a:off x="3732370" y="2614667"/>
            <a:ext cx="777568" cy="398644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Heartbeat</a:t>
            </a:r>
            <a:endParaRPr lang="en-US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2B35A7-E6B8-4076-9EAE-C2A88E9649E9}"/>
              </a:ext>
            </a:extLst>
          </p:cNvPr>
          <p:cNvSpPr/>
          <p:nvPr/>
        </p:nvSpPr>
        <p:spPr>
          <a:xfrm>
            <a:off x="7247529" y="2472383"/>
            <a:ext cx="3552038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DCAE Platform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3C1E924E-475E-4662-8734-A02BEB986983}"/>
              </a:ext>
            </a:extLst>
          </p:cNvPr>
          <p:cNvSpPr/>
          <p:nvPr/>
        </p:nvSpPr>
        <p:spPr>
          <a:xfrm>
            <a:off x="9257047" y="2628748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Cloudify Manager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2C27623C-0E50-4E49-A1DC-30DFC604DD11}"/>
              </a:ext>
            </a:extLst>
          </p:cNvPr>
          <p:cNvSpPr/>
          <p:nvPr/>
        </p:nvSpPr>
        <p:spPr>
          <a:xfrm>
            <a:off x="7572964" y="4337185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Deployment Handler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93787EA9-C0F3-449E-9645-10809FF87BD2}"/>
              </a:ext>
            </a:extLst>
          </p:cNvPr>
          <p:cNvSpPr/>
          <p:nvPr/>
        </p:nvSpPr>
        <p:spPr>
          <a:xfrm>
            <a:off x="8618501" y="3549279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Inventory API</a:t>
            </a:r>
            <a:endParaRPr lang="en-US" sz="2800" dirty="0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72C77F4-8176-4A89-AA6A-0A74F822B9E9}"/>
              </a:ext>
            </a:extLst>
          </p:cNvPr>
          <p:cNvSpPr/>
          <p:nvPr/>
        </p:nvSpPr>
        <p:spPr>
          <a:xfrm>
            <a:off x="9675789" y="4316949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Policy Handler</a:t>
            </a:r>
            <a:endParaRPr lang="en-US" sz="28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E9AFC83-7CCA-419F-A3F6-A3FC803790ED}"/>
              </a:ext>
            </a:extLst>
          </p:cNvPr>
          <p:cNvSpPr/>
          <p:nvPr/>
        </p:nvSpPr>
        <p:spPr>
          <a:xfrm>
            <a:off x="1406693" y="2660246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Holmes</a:t>
            </a:r>
            <a:endParaRPr lang="en-US" sz="11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92B2388-A2DB-402C-8218-757F9F41AE65}"/>
              </a:ext>
            </a:extLst>
          </p:cNvPr>
          <p:cNvSpPr/>
          <p:nvPr/>
        </p:nvSpPr>
        <p:spPr>
          <a:xfrm>
            <a:off x="7255395" y="2014432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10A19A-2338-4B94-8144-BB0AAE8341AE}"/>
              </a:ext>
            </a:extLst>
          </p:cNvPr>
          <p:cNvSpPr/>
          <p:nvPr/>
        </p:nvSpPr>
        <p:spPr>
          <a:xfrm>
            <a:off x="5819009" y="2615768"/>
            <a:ext cx="833430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PRH</a:t>
            </a:r>
            <a:endParaRPr lang="en-US" sz="11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C06C93F-93F1-484E-9C5D-09D380E62B6F}"/>
              </a:ext>
            </a:extLst>
          </p:cNvPr>
          <p:cNvSpPr/>
          <p:nvPr/>
        </p:nvSpPr>
        <p:spPr>
          <a:xfrm>
            <a:off x="4681340" y="3551488"/>
            <a:ext cx="833430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VES Mapper</a:t>
            </a:r>
            <a:endParaRPr lang="en-US" sz="11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E1DB555-15A8-4153-925C-8A6A78CBE4D9}"/>
              </a:ext>
            </a:extLst>
          </p:cNvPr>
          <p:cNvSpPr/>
          <p:nvPr/>
        </p:nvSpPr>
        <p:spPr>
          <a:xfrm>
            <a:off x="4853712" y="4556074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SNMP  Trap Collector</a:t>
            </a:r>
            <a:endParaRPr lang="en-US" sz="11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EBD86D4-E476-4CF2-9401-39A7559F69DF}"/>
              </a:ext>
            </a:extLst>
          </p:cNvPr>
          <p:cNvSpPr/>
          <p:nvPr/>
        </p:nvSpPr>
        <p:spPr>
          <a:xfrm>
            <a:off x="863507" y="1033032"/>
            <a:ext cx="10454781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DMAAP</a:t>
            </a:r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E1253EF-3762-48BB-BA4E-1BE23348D0F7}"/>
              </a:ext>
            </a:extLst>
          </p:cNvPr>
          <p:cNvSpPr/>
          <p:nvPr/>
        </p:nvSpPr>
        <p:spPr>
          <a:xfrm>
            <a:off x="7164514" y="1915162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F208836-7316-4D38-8109-74FF633CD125}"/>
              </a:ext>
            </a:extLst>
          </p:cNvPr>
          <p:cNvSpPr/>
          <p:nvPr/>
        </p:nvSpPr>
        <p:spPr>
          <a:xfrm>
            <a:off x="7090411" y="1824281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F99195AF-21E4-414E-A816-E18292EE428C}"/>
              </a:ext>
            </a:extLst>
          </p:cNvPr>
          <p:cNvSpPr/>
          <p:nvPr/>
        </p:nvSpPr>
        <p:spPr>
          <a:xfrm>
            <a:off x="8625347" y="4323633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Service Change Handler</a:t>
            </a:r>
            <a:endParaRPr lang="en-US" sz="2000" dirty="0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98AEBBF-CD32-43A0-A950-41D978D67102}"/>
              </a:ext>
            </a:extLst>
          </p:cNvPr>
          <p:cNvSpPr/>
          <p:nvPr/>
        </p:nvSpPr>
        <p:spPr>
          <a:xfrm>
            <a:off x="7553586" y="3571220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9C23E72E-46A0-41F2-B26E-62D3A6D5E587}"/>
              </a:ext>
            </a:extLst>
          </p:cNvPr>
          <p:cNvSpPr/>
          <p:nvPr/>
        </p:nvSpPr>
        <p:spPr>
          <a:xfrm>
            <a:off x="9700194" y="3532501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PostGres DB</a:t>
            </a:r>
            <a:endParaRPr lang="en-US" sz="2800" dirty="0"/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5A56EBAE-8507-4C1B-AF4B-5F55BCDFD2A4}"/>
              </a:ext>
            </a:extLst>
          </p:cNvPr>
          <p:cNvSpPr/>
          <p:nvPr/>
        </p:nvSpPr>
        <p:spPr>
          <a:xfrm>
            <a:off x="1616253" y="5770879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D3BBF253-86B8-4D8F-B804-AC53B470E2BE}"/>
              </a:ext>
            </a:extLst>
          </p:cNvPr>
          <p:cNvSpPr/>
          <p:nvPr/>
        </p:nvSpPr>
        <p:spPr>
          <a:xfrm>
            <a:off x="4487555" y="5769758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36A95E4-04D1-40DB-85B5-6CE51B6A2A12}"/>
              </a:ext>
            </a:extLst>
          </p:cNvPr>
          <p:cNvCxnSpPr>
            <a:cxnSpLocks/>
          </p:cNvCxnSpPr>
          <p:nvPr/>
        </p:nvCxnSpPr>
        <p:spPr>
          <a:xfrm flipV="1">
            <a:off x="1837245" y="4951331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7260B1BB-62D3-4E0B-8752-2C665F6D87C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235180" y="5049398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8DD48BB-99BB-4FB8-84ED-C47E3013E0AC}"/>
              </a:ext>
            </a:extLst>
          </p:cNvPr>
          <p:cNvCxnSpPr>
            <a:cxnSpLocks/>
          </p:cNvCxnSpPr>
          <p:nvPr/>
        </p:nvCxnSpPr>
        <p:spPr>
          <a:xfrm flipV="1">
            <a:off x="5318048" y="4959720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A99EB326-292B-448E-91EE-D3FC7158E9D9}"/>
              </a:ext>
            </a:extLst>
          </p:cNvPr>
          <p:cNvSpPr/>
          <p:nvPr/>
        </p:nvSpPr>
        <p:spPr>
          <a:xfrm>
            <a:off x="3379492" y="1358043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8B12790C-56F4-4956-B044-7E1D0CB1707E}"/>
              </a:ext>
            </a:extLst>
          </p:cNvPr>
          <p:cNvSpPr/>
          <p:nvPr/>
        </p:nvSpPr>
        <p:spPr>
          <a:xfrm rot="10800000">
            <a:off x="5717671" y="1352226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94458344-C944-4DCD-A582-53D5C38C07B9}"/>
              </a:ext>
            </a:extLst>
          </p:cNvPr>
          <p:cNvSpPr/>
          <p:nvPr/>
        </p:nvSpPr>
        <p:spPr>
          <a:xfrm>
            <a:off x="7396785" y="5701226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CLAMP</a:t>
            </a:r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6F886FDE-C4D1-439F-967A-BE4FA3002C19}"/>
              </a:ext>
            </a:extLst>
          </p:cNvPr>
          <p:cNvSpPr/>
          <p:nvPr/>
        </p:nvSpPr>
        <p:spPr>
          <a:xfrm>
            <a:off x="8558396" y="5685127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SDC</a:t>
            </a:r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94F00E45-4DF6-40FB-AD8F-FA0A2476B174}"/>
              </a:ext>
            </a:extLst>
          </p:cNvPr>
          <p:cNvSpPr/>
          <p:nvPr/>
        </p:nvSpPr>
        <p:spPr>
          <a:xfrm>
            <a:off x="9861398" y="5681924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Policy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7E5984-7B15-49CF-BC49-DC93CFF8EEF3}"/>
              </a:ext>
            </a:extLst>
          </p:cNvPr>
          <p:cNvCxnSpPr>
            <a:cxnSpLocks/>
            <a:stCxn id="47" idx="0"/>
          </p:cNvCxnSpPr>
          <p:nvPr/>
        </p:nvCxnSpPr>
        <p:spPr>
          <a:xfrm flipV="1">
            <a:off x="9035021" y="4754981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2A2F953-25B4-4822-A46E-85AFD7843F8D}"/>
              </a:ext>
            </a:extLst>
          </p:cNvPr>
          <p:cNvCxnSpPr>
            <a:cxnSpLocks/>
          </p:cNvCxnSpPr>
          <p:nvPr/>
        </p:nvCxnSpPr>
        <p:spPr>
          <a:xfrm flipV="1">
            <a:off x="9052652" y="4033886"/>
            <a:ext cx="0" cy="30329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04A1EC9-17B9-4725-9588-66DA7AAC2AA4}"/>
              </a:ext>
            </a:extLst>
          </p:cNvPr>
          <p:cNvCxnSpPr>
            <a:cxnSpLocks/>
          </p:cNvCxnSpPr>
          <p:nvPr/>
        </p:nvCxnSpPr>
        <p:spPr>
          <a:xfrm>
            <a:off x="9531169" y="3730457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770704B-1F0B-465F-AA41-196DB0F85FE5}"/>
              </a:ext>
            </a:extLst>
          </p:cNvPr>
          <p:cNvSpPr txBox="1"/>
          <p:nvPr/>
        </p:nvSpPr>
        <p:spPr>
          <a:xfrm>
            <a:off x="8903215" y="5220054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DMAAP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3DC3E09-BD32-4686-8FC3-E0B30A4C9DAB}"/>
              </a:ext>
            </a:extLst>
          </p:cNvPr>
          <p:cNvCxnSpPr>
            <a:cxnSpLocks/>
          </p:cNvCxnSpPr>
          <p:nvPr/>
        </p:nvCxnSpPr>
        <p:spPr>
          <a:xfrm flipV="1">
            <a:off x="10207389" y="4754981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A1F38A40-E656-4CF1-B095-233AEC8497A4}"/>
              </a:ext>
            </a:extLst>
          </p:cNvPr>
          <p:cNvCxnSpPr/>
          <p:nvPr/>
        </p:nvCxnSpPr>
        <p:spPr>
          <a:xfrm rot="5400000" flipH="1" flipV="1">
            <a:off x="9668758" y="3351125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A0B1F3E-F89F-4974-AC92-DFAC571DAEA8}"/>
              </a:ext>
            </a:extLst>
          </p:cNvPr>
          <p:cNvCxnSpPr/>
          <p:nvPr/>
        </p:nvCxnSpPr>
        <p:spPr>
          <a:xfrm flipV="1">
            <a:off x="10285042" y="2259110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D6E26F8-B0D2-47BA-9475-8C5BA02576BD}"/>
              </a:ext>
            </a:extLst>
          </p:cNvPr>
          <p:cNvCxnSpPr/>
          <p:nvPr/>
        </p:nvCxnSpPr>
        <p:spPr>
          <a:xfrm flipV="1">
            <a:off x="8294756" y="2317833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rrow: Down 56">
            <a:extLst>
              <a:ext uri="{FF2B5EF4-FFF2-40B4-BE49-F238E27FC236}">
                <a16:creationId xmlns:a16="http://schemas.microsoft.com/office/drawing/2014/main" id="{1EA665E9-74CC-4E87-A1BD-AD3C0C85978D}"/>
              </a:ext>
            </a:extLst>
          </p:cNvPr>
          <p:cNvSpPr/>
          <p:nvPr/>
        </p:nvSpPr>
        <p:spPr>
          <a:xfrm rot="16200000">
            <a:off x="7182164" y="3471006"/>
            <a:ext cx="147101" cy="60101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16437E2-6FB6-4DAD-9AC5-65E1E493B9F2}"/>
              </a:ext>
            </a:extLst>
          </p:cNvPr>
          <p:cNvCxnSpPr>
            <a:cxnSpLocks/>
          </p:cNvCxnSpPr>
          <p:nvPr/>
        </p:nvCxnSpPr>
        <p:spPr>
          <a:xfrm flipH="1" flipV="1">
            <a:off x="7874115" y="4746032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E5EB5CA-0B62-46A1-BCF9-EF4F54C9ECED}"/>
              </a:ext>
            </a:extLst>
          </p:cNvPr>
          <p:cNvCxnSpPr>
            <a:cxnSpLocks/>
          </p:cNvCxnSpPr>
          <p:nvPr/>
        </p:nvCxnSpPr>
        <p:spPr>
          <a:xfrm flipV="1">
            <a:off x="7942281" y="2897172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9D8FDB-3464-4F82-A09B-DF57DF97D751}"/>
              </a:ext>
            </a:extLst>
          </p:cNvPr>
          <p:cNvCxnSpPr>
            <a:cxnSpLocks/>
          </p:cNvCxnSpPr>
          <p:nvPr/>
        </p:nvCxnSpPr>
        <p:spPr>
          <a:xfrm flipH="1">
            <a:off x="6955206" y="2878736"/>
            <a:ext cx="230184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90D8D84-81D6-4A2F-A75D-1A6FEC93419B}"/>
              </a:ext>
            </a:extLst>
          </p:cNvPr>
          <p:cNvCxnSpPr/>
          <p:nvPr/>
        </p:nvCxnSpPr>
        <p:spPr>
          <a:xfrm>
            <a:off x="5628271" y="6428877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843434D-D2D2-4277-9D93-BCD30690B0AE}"/>
              </a:ext>
            </a:extLst>
          </p:cNvPr>
          <p:cNvSpPr txBox="1"/>
          <p:nvPr/>
        </p:nvSpPr>
        <p:spPr>
          <a:xfrm>
            <a:off x="6346184" y="6281535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Deployment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AFA83E6-2B48-4182-9A46-88D7E4CDA631}"/>
              </a:ext>
            </a:extLst>
          </p:cNvPr>
          <p:cNvCxnSpPr/>
          <p:nvPr/>
        </p:nvCxnSpPr>
        <p:spPr>
          <a:xfrm>
            <a:off x="5631381" y="6646594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74ACEA8-2DB8-4735-B0DF-6F9128700293}"/>
              </a:ext>
            </a:extLst>
          </p:cNvPr>
          <p:cNvSpPr txBox="1"/>
          <p:nvPr/>
        </p:nvSpPr>
        <p:spPr>
          <a:xfrm>
            <a:off x="6349294" y="6499252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Service distribution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E839164-AD85-4C2E-9C4E-64ABD49B63D8}"/>
              </a:ext>
            </a:extLst>
          </p:cNvPr>
          <p:cNvCxnSpPr>
            <a:cxnSpLocks/>
          </p:cNvCxnSpPr>
          <p:nvPr/>
        </p:nvCxnSpPr>
        <p:spPr>
          <a:xfrm>
            <a:off x="3450135" y="6653048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EF41591-BBF9-48E3-8547-B60B418F5D95}"/>
              </a:ext>
            </a:extLst>
          </p:cNvPr>
          <p:cNvSpPr txBox="1"/>
          <p:nvPr/>
        </p:nvSpPr>
        <p:spPr>
          <a:xfrm>
            <a:off x="4194681" y="6405038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Policy Changes &amp; Configuration flow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2F6ADDC-16B2-4717-B5AB-E9BF98013F11}"/>
              </a:ext>
            </a:extLst>
          </p:cNvPr>
          <p:cNvCxnSpPr>
            <a:cxnSpLocks/>
            <a:endCxn id="69" idx="1"/>
          </p:cNvCxnSpPr>
          <p:nvPr/>
        </p:nvCxnSpPr>
        <p:spPr>
          <a:xfrm>
            <a:off x="3476769" y="6367207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C400222-F7E0-4AED-985A-9CEF3ECAE43A}"/>
              </a:ext>
            </a:extLst>
          </p:cNvPr>
          <p:cNvSpPr/>
          <p:nvPr/>
        </p:nvSpPr>
        <p:spPr>
          <a:xfrm>
            <a:off x="2625791" y="2329359"/>
            <a:ext cx="875775" cy="434829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TCA-Gen2</a:t>
            </a:r>
            <a:endParaRPr lang="en-US" sz="11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383AC00-4C5B-4B49-8279-E5472F446CDF}"/>
              </a:ext>
            </a:extLst>
          </p:cNvPr>
          <p:cNvSpPr txBox="1"/>
          <p:nvPr/>
        </p:nvSpPr>
        <p:spPr>
          <a:xfrm>
            <a:off x="4219199" y="6228707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Event Data flow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577BCDB-A4F6-4425-A0BF-F99866F7981A}"/>
              </a:ext>
            </a:extLst>
          </p:cNvPr>
          <p:cNvSpPr/>
          <p:nvPr/>
        </p:nvSpPr>
        <p:spPr>
          <a:xfrm>
            <a:off x="2535537" y="2611970"/>
            <a:ext cx="875775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</a:t>
            </a:r>
            <a:endParaRPr lang="en-US" sz="110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4E4879-4687-432E-A36F-10DF2046C985}"/>
              </a:ext>
            </a:extLst>
          </p:cNvPr>
          <p:cNvCxnSpPr>
            <a:cxnSpLocks/>
          </p:cNvCxnSpPr>
          <p:nvPr/>
        </p:nvCxnSpPr>
        <p:spPr>
          <a:xfrm flipH="1" flipV="1">
            <a:off x="6955206" y="2780966"/>
            <a:ext cx="2359462" cy="24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977775E-C159-4F1B-B913-28CB08869D51}"/>
              </a:ext>
            </a:extLst>
          </p:cNvPr>
          <p:cNvSpPr txBox="1"/>
          <p:nvPr/>
        </p:nvSpPr>
        <p:spPr>
          <a:xfrm>
            <a:off x="2431529" y="4319259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GPB-&gt;JSON</a:t>
            </a:r>
            <a:endParaRPr lang="en-US" sz="1100" dirty="0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A44989F3-54DC-42FE-8F59-3BF63519D4C6}"/>
              </a:ext>
            </a:extLst>
          </p:cNvPr>
          <p:cNvSpPr/>
          <p:nvPr/>
        </p:nvSpPr>
        <p:spPr>
          <a:xfrm>
            <a:off x="5959517" y="4567679"/>
            <a:ext cx="802503" cy="370075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RESTConf</a:t>
            </a:r>
            <a:endParaRPr lang="en-US" sz="1100" dirty="0"/>
          </a:p>
        </p:txBody>
      </p: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3F6D3B32-6156-4D3A-8054-2E7B82B22FB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68282" y="4992688"/>
            <a:ext cx="815152" cy="74921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F2DC0B2-6733-49C5-8D83-1B1E398F941B}"/>
              </a:ext>
            </a:extLst>
          </p:cNvPr>
          <p:cNvSpPr/>
          <p:nvPr/>
        </p:nvSpPr>
        <p:spPr>
          <a:xfrm>
            <a:off x="4761745" y="2638073"/>
            <a:ext cx="784912" cy="395747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SON-Handler</a:t>
            </a:r>
            <a:endParaRPr lang="en-US" sz="110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4D6C0620-8E4F-4D17-8B38-70904B305F59}"/>
              </a:ext>
            </a:extLst>
          </p:cNvPr>
          <p:cNvSpPr/>
          <p:nvPr/>
        </p:nvSpPr>
        <p:spPr>
          <a:xfrm>
            <a:off x="5770776" y="3541427"/>
            <a:ext cx="833430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BBS Event Processor</a:t>
            </a:r>
            <a:endParaRPr lang="en-US" sz="11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4A7D592-007A-4B0A-A99C-A385AABBCD2D}"/>
              </a:ext>
            </a:extLst>
          </p:cNvPr>
          <p:cNvSpPr/>
          <p:nvPr/>
        </p:nvSpPr>
        <p:spPr>
          <a:xfrm>
            <a:off x="1792361" y="3578045"/>
            <a:ext cx="833430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PM-Mapper</a:t>
            </a:r>
            <a:endParaRPr lang="en-US" sz="1100" dirty="0"/>
          </a:p>
        </p:txBody>
      </p: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EF07DC7A-9A68-4FAC-A699-F4D844378782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82691" y="5155112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7F8925B-8220-4F14-A793-3EFCB09B8059}"/>
              </a:ext>
            </a:extLst>
          </p:cNvPr>
          <p:cNvCxnSpPr/>
          <p:nvPr/>
        </p:nvCxnSpPr>
        <p:spPr>
          <a:xfrm rot="5400000" flipH="1" flipV="1">
            <a:off x="1779403" y="4094723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7E715F0-6ADF-4926-AD15-DBD22D8E6ED5}"/>
              </a:ext>
            </a:extLst>
          </p:cNvPr>
          <p:cNvCxnSpPr/>
          <p:nvPr/>
        </p:nvCxnSpPr>
        <p:spPr>
          <a:xfrm flipH="1" flipV="1">
            <a:off x="3036553" y="3094864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47D7D81-77D3-4E59-A232-E5EBFD9D4760}"/>
              </a:ext>
            </a:extLst>
          </p:cNvPr>
          <p:cNvCxnSpPr>
            <a:cxnSpLocks/>
          </p:cNvCxnSpPr>
          <p:nvPr/>
        </p:nvCxnSpPr>
        <p:spPr>
          <a:xfrm flipH="1" flipV="1">
            <a:off x="4130563" y="3054687"/>
            <a:ext cx="1376" cy="14913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6620696-98CC-4B82-A6AD-6A29274F1002}"/>
              </a:ext>
            </a:extLst>
          </p:cNvPr>
          <p:cNvCxnSpPr>
            <a:endCxn id="16" idx="2"/>
          </p:cNvCxnSpPr>
          <p:nvPr/>
        </p:nvCxnSpPr>
        <p:spPr>
          <a:xfrm rot="10800000">
            <a:off x="1837246" y="3055259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859E444C-A9B0-4071-BFD4-E69DC5E3E1C2}"/>
              </a:ext>
            </a:extLst>
          </p:cNvPr>
          <p:cNvCxnSpPr>
            <a:cxnSpLocks/>
          </p:cNvCxnSpPr>
          <p:nvPr/>
        </p:nvCxnSpPr>
        <p:spPr>
          <a:xfrm flipV="1">
            <a:off x="4138952" y="3008653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E57B0B2E-4FEF-4F78-9F8A-ED19221CB724}"/>
              </a:ext>
            </a:extLst>
          </p:cNvPr>
          <p:cNvCxnSpPr>
            <a:endCxn id="18" idx="2"/>
          </p:cNvCxnSpPr>
          <p:nvPr/>
        </p:nvCxnSpPr>
        <p:spPr>
          <a:xfrm flipV="1">
            <a:off x="5151334" y="3050596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58DD7782-1DC8-4F1A-AF43-CA4F46215319}"/>
              </a:ext>
            </a:extLst>
          </p:cNvPr>
          <p:cNvCxnSpPr/>
          <p:nvPr/>
        </p:nvCxnSpPr>
        <p:spPr>
          <a:xfrm rot="5400000" flipH="1" flipV="1">
            <a:off x="2183220" y="3080543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CFEF0261-F993-4C75-A477-6E99D38A8907}"/>
              </a:ext>
            </a:extLst>
          </p:cNvPr>
          <p:cNvCxnSpPr>
            <a:cxnSpLocks/>
          </p:cNvCxnSpPr>
          <p:nvPr/>
        </p:nvCxnSpPr>
        <p:spPr>
          <a:xfrm rot="16200000" flipV="1">
            <a:off x="5396786" y="3645641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710839F2-D478-4150-90FC-1FFB107DFC9A}"/>
              </a:ext>
            </a:extLst>
          </p:cNvPr>
          <p:cNvCxnSpPr>
            <a:cxnSpLocks/>
          </p:cNvCxnSpPr>
          <p:nvPr/>
        </p:nvCxnSpPr>
        <p:spPr>
          <a:xfrm>
            <a:off x="5514770" y="3845064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F4C54B1A-9122-48F6-A1FA-0C0CC7B8E80D}"/>
              </a:ext>
            </a:extLst>
          </p:cNvPr>
          <p:cNvCxnSpPr/>
          <p:nvPr/>
        </p:nvCxnSpPr>
        <p:spPr>
          <a:xfrm>
            <a:off x="6400800" y="3054687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1A61F4B-1124-49EA-B5DF-E335EC4EEFE6}"/>
              </a:ext>
            </a:extLst>
          </p:cNvPr>
          <p:cNvCxnSpPr/>
          <p:nvPr/>
        </p:nvCxnSpPr>
        <p:spPr>
          <a:xfrm flipV="1">
            <a:off x="5056110" y="4172899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or: Elbow 122">
            <a:extLst>
              <a:ext uri="{FF2B5EF4-FFF2-40B4-BE49-F238E27FC236}">
                <a16:creationId xmlns:a16="http://schemas.microsoft.com/office/drawing/2014/main" id="{D7E0E281-7543-4E77-A737-AC557CB4379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66777" y="2732208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Cube 129">
            <a:extLst>
              <a:ext uri="{FF2B5EF4-FFF2-40B4-BE49-F238E27FC236}">
                <a16:creationId xmlns:a16="http://schemas.microsoft.com/office/drawing/2014/main" id="{639A26EB-E784-4D5F-B5D6-882DCCD5BE6C}"/>
              </a:ext>
            </a:extLst>
          </p:cNvPr>
          <p:cNvSpPr/>
          <p:nvPr/>
        </p:nvSpPr>
        <p:spPr>
          <a:xfrm>
            <a:off x="7571762" y="2918276"/>
            <a:ext cx="905822" cy="417796"/>
          </a:xfrm>
          <a:prstGeom prst="cube">
            <a:avLst>
              <a:gd name="adj" fmla="val 15123"/>
            </a:avLst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Dashboard</a:t>
            </a:r>
          </a:p>
        </p:txBody>
      </p:sp>
    </p:spTree>
    <p:extLst>
      <p:ext uri="{BB962C8B-B14F-4D97-AF65-F5344CB8AC3E}">
        <p14:creationId xmlns:p14="http://schemas.microsoft.com/office/powerpoint/2010/main" val="34107558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B7DD33-19FD-4452-A2C3-65BD5AC0505B}"/>
              </a:ext>
            </a:extLst>
          </p:cNvPr>
          <p:cNvSpPr txBox="1">
            <a:spLocks/>
          </p:cNvSpPr>
          <p:nvPr/>
        </p:nvSpPr>
        <p:spPr>
          <a:xfrm>
            <a:off x="268150" y="-104805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ONAP </a:t>
            </a: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DCAE R4 ARCHITECTURE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PNDA (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8B4573-5C7D-42B0-B1A5-E1A2D03457A1}"/>
              </a:ext>
            </a:extLst>
          </p:cNvPr>
          <p:cNvSpPr/>
          <p:nvPr/>
        </p:nvSpPr>
        <p:spPr>
          <a:xfrm>
            <a:off x="962221" y="469740"/>
            <a:ext cx="9775685" cy="5937539"/>
          </a:xfrm>
          <a:custGeom>
            <a:avLst/>
            <a:gdLst>
              <a:gd name="connsiteX0" fmla="*/ 0 w 9853329"/>
              <a:gd name="connsiteY0" fmla="*/ 0 h 5852615"/>
              <a:gd name="connsiteX1" fmla="*/ 9853329 w 9853329"/>
              <a:gd name="connsiteY1" fmla="*/ 0 h 5852615"/>
              <a:gd name="connsiteX2" fmla="*/ 9853329 w 9853329"/>
              <a:gd name="connsiteY2" fmla="*/ 5852615 h 5852615"/>
              <a:gd name="connsiteX3" fmla="*/ 0 w 9853329"/>
              <a:gd name="connsiteY3" fmla="*/ 5852615 h 5852615"/>
              <a:gd name="connsiteX4" fmla="*/ 0 w 9853329"/>
              <a:gd name="connsiteY4" fmla="*/ 0 h 5852615"/>
              <a:gd name="connsiteX0" fmla="*/ 0 w 9853329"/>
              <a:gd name="connsiteY0" fmla="*/ 0 h 5852616"/>
              <a:gd name="connsiteX1" fmla="*/ 9853329 w 9853329"/>
              <a:gd name="connsiteY1" fmla="*/ 0 h 5852616"/>
              <a:gd name="connsiteX2" fmla="*/ 9853329 w 9853329"/>
              <a:gd name="connsiteY2" fmla="*/ 5852615 h 5852616"/>
              <a:gd name="connsiteX3" fmla="*/ 6061507 w 9853329"/>
              <a:gd name="connsiteY3" fmla="*/ 5184441 h 5852616"/>
              <a:gd name="connsiteX4" fmla="*/ 0 w 9853329"/>
              <a:gd name="connsiteY4" fmla="*/ 5852615 h 5852616"/>
              <a:gd name="connsiteX5" fmla="*/ 0 w 9853329"/>
              <a:gd name="connsiteY5" fmla="*/ 0 h 5852616"/>
              <a:gd name="connsiteX0" fmla="*/ 0 w 9853329"/>
              <a:gd name="connsiteY0" fmla="*/ 0 h 5855560"/>
              <a:gd name="connsiteX1" fmla="*/ 9853329 w 9853329"/>
              <a:gd name="connsiteY1" fmla="*/ 0 h 5855560"/>
              <a:gd name="connsiteX2" fmla="*/ 9853329 w 9853329"/>
              <a:gd name="connsiteY2" fmla="*/ 5852615 h 5855560"/>
              <a:gd name="connsiteX3" fmla="*/ 6145397 w 9853329"/>
              <a:gd name="connsiteY3" fmla="*/ 5855560 h 5855560"/>
              <a:gd name="connsiteX4" fmla="*/ 0 w 9853329"/>
              <a:gd name="connsiteY4" fmla="*/ 5852615 h 5855560"/>
              <a:gd name="connsiteX5" fmla="*/ 0 w 9853329"/>
              <a:gd name="connsiteY5" fmla="*/ 0 h 5855560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53329 w 9853329"/>
              <a:gd name="connsiteY2" fmla="*/ 5852615 h 5863949"/>
              <a:gd name="connsiteX3" fmla="*/ 6145397 w 9853329"/>
              <a:gd name="connsiteY3" fmla="*/ 5863949 h 5863949"/>
              <a:gd name="connsiteX4" fmla="*/ 0 w 9853329"/>
              <a:gd name="connsiteY4" fmla="*/ 5852615 h 5863949"/>
              <a:gd name="connsiteX5" fmla="*/ 0 w 9853329"/>
              <a:gd name="connsiteY5" fmla="*/ 0 h 5863949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44942 w 9853329"/>
              <a:gd name="connsiteY2" fmla="*/ 4798546 h 5863949"/>
              <a:gd name="connsiteX3" fmla="*/ 9853329 w 9853329"/>
              <a:gd name="connsiteY3" fmla="*/ 5852615 h 5863949"/>
              <a:gd name="connsiteX4" fmla="*/ 6145397 w 9853329"/>
              <a:gd name="connsiteY4" fmla="*/ 5863949 h 5863949"/>
              <a:gd name="connsiteX5" fmla="*/ 0 w 9853329"/>
              <a:gd name="connsiteY5" fmla="*/ 5852615 h 5863949"/>
              <a:gd name="connsiteX6" fmla="*/ 0 w 9853329"/>
              <a:gd name="connsiteY6" fmla="*/ 0 h 5863949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44942 w 9853329"/>
              <a:gd name="connsiteY2" fmla="*/ 4798546 h 5863949"/>
              <a:gd name="connsiteX3" fmla="*/ 9853329 w 9853329"/>
              <a:gd name="connsiteY3" fmla="*/ 5852615 h 5863949"/>
              <a:gd name="connsiteX4" fmla="*/ 6145397 w 9853329"/>
              <a:gd name="connsiteY4" fmla="*/ 5863949 h 5863949"/>
              <a:gd name="connsiteX5" fmla="*/ 0 w 9853329"/>
              <a:gd name="connsiteY5" fmla="*/ 5852615 h 5863949"/>
              <a:gd name="connsiteX6" fmla="*/ 0 w 9853329"/>
              <a:gd name="connsiteY6" fmla="*/ 0 h 5863949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44942 w 9853329"/>
              <a:gd name="connsiteY2" fmla="*/ 4798546 h 5863949"/>
              <a:gd name="connsiteX3" fmla="*/ 6145395 w 9853329"/>
              <a:gd name="connsiteY3" fmla="*/ 4954993 h 5863949"/>
              <a:gd name="connsiteX4" fmla="*/ 6145397 w 9853329"/>
              <a:gd name="connsiteY4" fmla="*/ 5863949 h 5863949"/>
              <a:gd name="connsiteX5" fmla="*/ 0 w 9853329"/>
              <a:gd name="connsiteY5" fmla="*/ 5852615 h 5863949"/>
              <a:gd name="connsiteX6" fmla="*/ 0 w 9853329"/>
              <a:gd name="connsiteY6" fmla="*/ 0 h 5863949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44942 w 9853329"/>
              <a:gd name="connsiteY2" fmla="*/ 4798546 h 5863949"/>
              <a:gd name="connsiteX3" fmla="*/ 6145395 w 9853329"/>
              <a:gd name="connsiteY3" fmla="*/ 4954993 h 5863949"/>
              <a:gd name="connsiteX4" fmla="*/ 6145397 w 9853329"/>
              <a:gd name="connsiteY4" fmla="*/ 5863949 h 5863949"/>
              <a:gd name="connsiteX5" fmla="*/ 0 w 9853329"/>
              <a:gd name="connsiteY5" fmla="*/ 5852615 h 5863949"/>
              <a:gd name="connsiteX6" fmla="*/ 0 w 9853329"/>
              <a:gd name="connsiteY6" fmla="*/ 0 h 5863949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44942 w 9853329"/>
              <a:gd name="connsiteY2" fmla="*/ 4798546 h 5863949"/>
              <a:gd name="connsiteX3" fmla="*/ 6111839 w 9853329"/>
              <a:gd name="connsiteY3" fmla="*/ 4762046 h 5863949"/>
              <a:gd name="connsiteX4" fmla="*/ 6145397 w 9853329"/>
              <a:gd name="connsiteY4" fmla="*/ 5863949 h 5863949"/>
              <a:gd name="connsiteX5" fmla="*/ 0 w 9853329"/>
              <a:gd name="connsiteY5" fmla="*/ 5852615 h 5863949"/>
              <a:gd name="connsiteX6" fmla="*/ 0 w 9853329"/>
              <a:gd name="connsiteY6" fmla="*/ 0 h 5863949"/>
              <a:gd name="connsiteX0" fmla="*/ 0 w 9853329"/>
              <a:gd name="connsiteY0" fmla="*/ 0 h 5863949"/>
              <a:gd name="connsiteX1" fmla="*/ 9853329 w 9853329"/>
              <a:gd name="connsiteY1" fmla="*/ 0 h 5863949"/>
              <a:gd name="connsiteX2" fmla="*/ 9844942 w 9853329"/>
              <a:gd name="connsiteY2" fmla="*/ 4798546 h 5863949"/>
              <a:gd name="connsiteX3" fmla="*/ 6145395 w 9853329"/>
              <a:gd name="connsiteY3" fmla="*/ 4803991 h 5863949"/>
              <a:gd name="connsiteX4" fmla="*/ 6145397 w 9853329"/>
              <a:gd name="connsiteY4" fmla="*/ 5863949 h 5863949"/>
              <a:gd name="connsiteX5" fmla="*/ 0 w 9853329"/>
              <a:gd name="connsiteY5" fmla="*/ 5852615 h 5863949"/>
              <a:gd name="connsiteX6" fmla="*/ 0 w 9853329"/>
              <a:gd name="connsiteY6" fmla="*/ 0 h 586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53329" h="5863949">
                <a:moveTo>
                  <a:pt x="0" y="0"/>
                </a:moveTo>
                <a:lnTo>
                  <a:pt x="9853329" y="0"/>
                </a:lnTo>
                <a:cubicBezTo>
                  <a:pt x="9850533" y="1599515"/>
                  <a:pt x="9847738" y="3199031"/>
                  <a:pt x="9844942" y="4798546"/>
                </a:cubicBezTo>
                <a:lnTo>
                  <a:pt x="6145395" y="4803991"/>
                </a:lnTo>
                <a:cubicBezTo>
                  <a:pt x="6145396" y="5106976"/>
                  <a:pt x="6145396" y="5560964"/>
                  <a:pt x="6145397" y="5863949"/>
                </a:cubicBezTo>
                <a:lnTo>
                  <a:pt x="0" y="58526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0D5A83-4378-46D2-8B1F-D489E52B70B0}"/>
              </a:ext>
            </a:extLst>
          </p:cNvPr>
          <p:cNvSpPr/>
          <p:nvPr/>
        </p:nvSpPr>
        <p:spPr>
          <a:xfrm>
            <a:off x="1090101" y="3354586"/>
            <a:ext cx="5544874" cy="29229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/>
              <a:t>DCAE Services (Docker)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FBFE5C-FC13-4DB2-BEA0-F4A54B28563F}"/>
              </a:ext>
            </a:extLst>
          </p:cNvPr>
          <p:cNvSpPr/>
          <p:nvPr/>
        </p:nvSpPr>
        <p:spPr>
          <a:xfrm>
            <a:off x="3665863" y="5326443"/>
            <a:ext cx="872763" cy="379673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VESCollector (JSON</a:t>
            </a:r>
            <a:r>
              <a:rPr lang="en-US" sz="1100" dirty="0"/>
              <a:t>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627C8DA-39E1-4428-9F91-563B0CD78E9C}"/>
              </a:ext>
            </a:extLst>
          </p:cNvPr>
          <p:cNvSpPr/>
          <p:nvPr/>
        </p:nvSpPr>
        <p:spPr>
          <a:xfrm>
            <a:off x="4648104" y="5296639"/>
            <a:ext cx="906791" cy="403417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DataFile Collector</a:t>
            </a:r>
            <a:endParaRPr lang="en-US" sz="11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243108-6D0D-4484-B8D2-BF234E46A6BC}"/>
              </a:ext>
            </a:extLst>
          </p:cNvPr>
          <p:cNvSpPr/>
          <p:nvPr/>
        </p:nvSpPr>
        <p:spPr>
          <a:xfrm>
            <a:off x="5620062" y="5304209"/>
            <a:ext cx="859145" cy="394861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HV-VES</a:t>
            </a:r>
            <a:endParaRPr lang="en-US" sz="11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C52A30-D63D-4BFA-86B5-90C2A5EBDD95}"/>
              </a:ext>
            </a:extLst>
          </p:cNvPr>
          <p:cNvSpPr/>
          <p:nvPr/>
        </p:nvSpPr>
        <p:spPr>
          <a:xfrm>
            <a:off x="4529921" y="3726514"/>
            <a:ext cx="823798" cy="419312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Heartbeat</a:t>
            </a:r>
            <a:endParaRPr lang="en-US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2B35A7-E6B8-4076-9EAE-C2A88E9649E9}"/>
              </a:ext>
            </a:extLst>
          </p:cNvPr>
          <p:cNvSpPr/>
          <p:nvPr/>
        </p:nvSpPr>
        <p:spPr>
          <a:xfrm>
            <a:off x="7034962" y="744538"/>
            <a:ext cx="3454212" cy="4313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DCAE Controller Platform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3C1E924E-475E-4662-8734-A02BEB986983}"/>
              </a:ext>
            </a:extLst>
          </p:cNvPr>
          <p:cNvSpPr/>
          <p:nvPr/>
        </p:nvSpPr>
        <p:spPr>
          <a:xfrm>
            <a:off x="8944362" y="2074216"/>
            <a:ext cx="1365218" cy="719449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Cloudify Manager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2C27623C-0E50-4E49-A1DC-30DFC604DD11}"/>
              </a:ext>
            </a:extLst>
          </p:cNvPr>
          <p:cNvSpPr/>
          <p:nvPr/>
        </p:nvSpPr>
        <p:spPr>
          <a:xfrm>
            <a:off x="7262570" y="4152626"/>
            <a:ext cx="918023" cy="537209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Deployment Handler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93787EA9-C0F3-449E-9645-10809FF87BD2}"/>
              </a:ext>
            </a:extLst>
          </p:cNvPr>
          <p:cNvSpPr/>
          <p:nvPr/>
        </p:nvSpPr>
        <p:spPr>
          <a:xfrm>
            <a:off x="8280305" y="3175908"/>
            <a:ext cx="874937" cy="560375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Inventory API</a:t>
            </a:r>
            <a:endParaRPr lang="en-US" sz="2800" dirty="0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72C77F4-8176-4A89-AA6A-0A74F822B9E9}"/>
              </a:ext>
            </a:extLst>
          </p:cNvPr>
          <p:cNvSpPr/>
          <p:nvPr/>
        </p:nvSpPr>
        <p:spPr>
          <a:xfrm>
            <a:off x="9365396" y="4115612"/>
            <a:ext cx="930226" cy="546771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Policy Handler</a:t>
            </a:r>
            <a:endParaRPr lang="en-US" sz="28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E9AFC83-7CCA-419F-A3F6-A3FC803790ED}"/>
              </a:ext>
            </a:extLst>
          </p:cNvPr>
          <p:cNvSpPr/>
          <p:nvPr/>
        </p:nvSpPr>
        <p:spPr>
          <a:xfrm>
            <a:off x="2015910" y="3754491"/>
            <a:ext cx="933995" cy="37430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Holmes</a:t>
            </a:r>
            <a:endParaRPr lang="en-US" sz="11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92B2388-A2DB-402C-8218-757F9F41AE65}"/>
              </a:ext>
            </a:extLst>
          </p:cNvPr>
          <p:cNvSpPr/>
          <p:nvPr/>
        </p:nvSpPr>
        <p:spPr>
          <a:xfrm>
            <a:off x="11411540" y="599127"/>
            <a:ext cx="398359" cy="5829749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10A19A-2338-4B94-8144-BB0AAE8341AE}"/>
              </a:ext>
            </a:extLst>
          </p:cNvPr>
          <p:cNvSpPr/>
          <p:nvPr/>
        </p:nvSpPr>
        <p:spPr>
          <a:xfrm>
            <a:off x="5587559" y="3766480"/>
            <a:ext cx="901511" cy="373583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PRH</a:t>
            </a:r>
            <a:endParaRPr lang="en-US" sz="11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4A7D592-007A-4B0A-A99C-A385AABBCD2D}"/>
              </a:ext>
            </a:extLst>
          </p:cNvPr>
          <p:cNvSpPr/>
          <p:nvPr/>
        </p:nvSpPr>
        <p:spPr>
          <a:xfrm>
            <a:off x="5275348" y="4620306"/>
            <a:ext cx="882129" cy="398957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PM-Mapper</a:t>
            </a:r>
            <a:endParaRPr lang="en-US" sz="11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C06C93F-93F1-484E-9C5D-09D380E62B6F}"/>
              </a:ext>
            </a:extLst>
          </p:cNvPr>
          <p:cNvSpPr/>
          <p:nvPr/>
        </p:nvSpPr>
        <p:spPr>
          <a:xfrm>
            <a:off x="1974687" y="4690237"/>
            <a:ext cx="911772" cy="367330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VES Mapper</a:t>
            </a:r>
            <a:endParaRPr lang="en-US" sz="11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E1DB555-15A8-4153-925C-8A6A78CBE4D9}"/>
              </a:ext>
            </a:extLst>
          </p:cNvPr>
          <p:cNvSpPr/>
          <p:nvPr/>
        </p:nvSpPr>
        <p:spPr>
          <a:xfrm>
            <a:off x="2712535" y="5320034"/>
            <a:ext cx="892865" cy="38043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SNMP  Trap Collector</a:t>
            </a:r>
            <a:endParaRPr lang="en-US" sz="11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EBD86D4-E476-4CF2-9401-39A7559F69DF}"/>
              </a:ext>
            </a:extLst>
          </p:cNvPr>
          <p:cNvSpPr/>
          <p:nvPr/>
        </p:nvSpPr>
        <p:spPr>
          <a:xfrm>
            <a:off x="268150" y="429122"/>
            <a:ext cx="525545" cy="599975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DMAAP</a:t>
            </a:r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E1253EF-3762-48BB-BA4E-1BE23348D0F7}"/>
              </a:ext>
            </a:extLst>
          </p:cNvPr>
          <p:cNvSpPr/>
          <p:nvPr/>
        </p:nvSpPr>
        <p:spPr>
          <a:xfrm>
            <a:off x="11320659" y="499857"/>
            <a:ext cx="398359" cy="5829749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F208836-7316-4D38-8109-74FF633CD125}"/>
              </a:ext>
            </a:extLst>
          </p:cNvPr>
          <p:cNvSpPr/>
          <p:nvPr/>
        </p:nvSpPr>
        <p:spPr>
          <a:xfrm>
            <a:off x="11246556" y="408976"/>
            <a:ext cx="398359" cy="5829749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F99195AF-21E4-414E-A816-E18292EE428C}"/>
              </a:ext>
            </a:extLst>
          </p:cNvPr>
          <p:cNvSpPr/>
          <p:nvPr/>
        </p:nvSpPr>
        <p:spPr>
          <a:xfrm>
            <a:off x="8358624" y="4139075"/>
            <a:ext cx="862151" cy="5249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Service Change Handler</a:t>
            </a:r>
            <a:endParaRPr lang="en-US" sz="2000" dirty="0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9C23E72E-46A0-41F2-B26E-62D3A6D5E587}"/>
              </a:ext>
            </a:extLst>
          </p:cNvPr>
          <p:cNvSpPr/>
          <p:nvPr/>
        </p:nvSpPr>
        <p:spPr>
          <a:xfrm>
            <a:off x="9394949" y="3168582"/>
            <a:ext cx="900673" cy="560375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PostGres DB</a:t>
            </a:r>
            <a:endParaRPr lang="en-US" sz="2800" dirty="0"/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5A56EBAE-8507-4C1B-AF4B-5F55BCDFD2A4}"/>
              </a:ext>
            </a:extLst>
          </p:cNvPr>
          <p:cNvSpPr/>
          <p:nvPr/>
        </p:nvSpPr>
        <p:spPr>
          <a:xfrm>
            <a:off x="2010536" y="6416832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D3BBF253-86B8-4D8F-B804-AC53B470E2BE}"/>
              </a:ext>
            </a:extLst>
          </p:cNvPr>
          <p:cNvSpPr/>
          <p:nvPr/>
        </p:nvSpPr>
        <p:spPr>
          <a:xfrm>
            <a:off x="4881838" y="6415711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36A95E4-04D1-40DB-85B5-6CE51B6A2A12}"/>
              </a:ext>
            </a:extLst>
          </p:cNvPr>
          <p:cNvCxnSpPr>
            <a:cxnSpLocks/>
          </p:cNvCxnSpPr>
          <p:nvPr/>
        </p:nvCxnSpPr>
        <p:spPr>
          <a:xfrm flipV="1">
            <a:off x="2849436" y="5666200"/>
            <a:ext cx="0" cy="72337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6A9AD5-BC53-43A5-9E5A-22A77A90D73E}"/>
              </a:ext>
            </a:extLst>
          </p:cNvPr>
          <p:cNvCxnSpPr>
            <a:cxnSpLocks/>
          </p:cNvCxnSpPr>
          <p:nvPr/>
        </p:nvCxnSpPr>
        <p:spPr>
          <a:xfrm flipV="1">
            <a:off x="5180582" y="5660079"/>
            <a:ext cx="0" cy="705299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7260B1BB-62D3-4E0B-8752-2C665F6D87C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098758" y="5704849"/>
            <a:ext cx="697380" cy="67208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8DD48BB-99BB-4FB8-84ED-C47E3013E0AC}"/>
              </a:ext>
            </a:extLst>
          </p:cNvPr>
          <p:cNvCxnSpPr>
            <a:cxnSpLocks/>
          </p:cNvCxnSpPr>
          <p:nvPr/>
        </p:nvCxnSpPr>
        <p:spPr>
          <a:xfrm flipH="1" flipV="1">
            <a:off x="6043970" y="5686237"/>
            <a:ext cx="548" cy="6977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D474692-0069-42D9-B91A-5F13F9CBCDD7}"/>
              </a:ext>
            </a:extLst>
          </p:cNvPr>
          <p:cNvCxnSpPr>
            <a:cxnSpLocks/>
          </p:cNvCxnSpPr>
          <p:nvPr/>
        </p:nvCxnSpPr>
        <p:spPr>
          <a:xfrm flipV="1">
            <a:off x="2361584" y="4104752"/>
            <a:ext cx="200" cy="5744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7DB193F-E797-4160-ABF9-B5365E4EEE9F}"/>
              </a:ext>
            </a:extLst>
          </p:cNvPr>
          <p:cNvCxnSpPr>
            <a:cxnSpLocks/>
          </p:cNvCxnSpPr>
          <p:nvPr/>
        </p:nvCxnSpPr>
        <p:spPr>
          <a:xfrm flipV="1">
            <a:off x="2335426" y="5084634"/>
            <a:ext cx="0" cy="2168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0F0A47E-A103-4251-AB48-949A07396F3A}"/>
              </a:ext>
            </a:extLst>
          </p:cNvPr>
          <p:cNvCxnSpPr>
            <a:cxnSpLocks/>
          </p:cNvCxnSpPr>
          <p:nvPr/>
        </p:nvCxnSpPr>
        <p:spPr>
          <a:xfrm flipH="1" flipV="1">
            <a:off x="2409648" y="4152087"/>
            <a:ext cx="1501807" cy="1149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A5DD74-7F88-4C2E-A15A-10A9DF55C353}"/>
              </a:ext>
            </a:extLst>
          </p:cNvPr>
          <p:cNvCxnSpPr>
            <a:cxnSpLocks/>
          </p:cNvCxnSpPr>
          <p:nvPr/>
        </p:nvCxnSpPr>
        <p:spPr>
          <a:xfrm flipV="1">
            <a:off x="3884305" y="4104754"/>
            <a:ext cx="11915" cy="1160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7B70DF8-2092-4132-8E1F-73002A960FCE}"/>
              </a:ext>
            </a:extLst>
          </p:cNvPr>
          <p:cNvCxnSpPr>
            <a:cxnSpLocks/>
          </p:cNvCxnSpPr>
          <p:nvPr/>
        </p:nvCxnSpPr>
        <p:spPr>
          <a:xfrm flipV="1">
            <a:off x="3873692" y="4149084"/>
            <a:ext cx="823797" cy="1144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0E51892-0028-410E-9DB3-01CA977A82D8}"/>
              </a:ext>
            </a:extLst>
          </p:cNvPr>
          <p:cNvCxnSpPr>
            <a:cxnSpLocks/>
          </p:cNvCxnSpPr>
          <p:nvPr/>
        </p:nvCxnSpPr>
        <p:spPr>
          <a:xfrm flipV="1">
            <a:off x="3881319" y="4112637"/>
            <a:ext cx="1706240" cy="11807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C4BA2B3-EB06-4113-A63A-2CD2CFA2A5E6}"/>
              </a:ext>
            </a:extLst>
          </p:cNvPr>
          <p:cNvCxnSpPr>
            <a:cxnSpLocks/>
            <a:stCxn id="8" idx="0"/>
            <a:endCxn id="19" idx="1"/>
          </p:cNvCxnSpPr>
          <p:nvPr/>
        </p:nvCxnSpPr>
        <p:spPr>
          <a:xfrm flipV="1">
            <a:off x="5101500" y="4819785"/>
            <a:ext cx="173848" cy="476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8993054-EC5E-44F0-B479-8D378695DB91}"/>
              </a:ext>
            </a:extLst>
          </p:cNvPr>
          <p:cNvCxnSpPr>
            <a:cxnSpLocks/>
          </p:cNvCxnSpPr>
          <p:nvPr/>
        </p:nvCxnSpPr>
        <p:spPr>
          <a:xfrm flipH="1" flipV="1">
            <a:off x="3943474" y="4139384"/>
            <a:ext cx="1289302" cy="5918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7C6224B-F292-40FC-85B5-5000DF9069AF}"/>
              </a:ext>
            </a:extLst>
          </p:cNvPr>
          <p:cNvCxnSpPr>
            <a:cxnSpLocks/>
          </p:cNvCxnSpPr>
          <p:nvPr/>
        </p:nvCxnSpPr>
        <p:spPr>
          <a:xfrm flipV="1">
            <a:off x="2346706" y="3962365"/>
            <a:ext cx="768467" cy="7168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A99EB326-292B-448E-91EE-D3FC7158E9D9}"/>
              </a:ext>
            </a:extLst>
          </p:cNvPr>
          <p:cNvSpPr/>
          <p:nvPr/>
        </p:nvSpPr>
        <p:spPr>
          <a:xfrm rot="5400000" flipV="1">
            <a:off x="770915" y="3496723"/>
            <a:ext cx="467056" cy="3470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8B12790C-56F4-4956-B044-7E1D0CB1707E}"/>
              </a:ext>
            </a:extLst>
          </p:cNvPr>
          <p:cNvSpPr/>
          <p:nvPr/>
        </p:nvSpPr>
        <p:spPr>
          <a:xfrm rot="5400000">
            <a:off x="767953" y="4868656"/>
            <a:ext cx="401216" cy="32417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AFAC879-0A89-49AD-A798-A9DCC638C453}"/>
              </a:ext>
            </a:extLst>
          </p:cNvPr>
          <p:cNvCxnSpPr>
            <a:cxnSpLocks/>
          </p:cNvCxnSpPr>
          <p:nvPr/>
        </p:nvCxnSpPr>
        <p:spPr>
          <a:xfrm flipH="1" flipV="1">
            <a:off x="3940222" y="4095492"/>
            <a:ext cx="1482353" cy="1230950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be 45">
            <a:extLst>
              <a:ext uri="{FF2B5EF4-FFF2-40B4-BE49-F238E27FC236}">
                <a16:creationId xmlns:a16="http://schemas.microsoft.com/office/drawing/2014/main" id="{94458344-C944-4DCD-A582-53D5C38C07B9}"/>
              </a:ext>
            </a:extLst>
          </p:cNvPr>
          <p:cNvSpPr/>
          <p:nvPr/>
        </p:nvSpPr>
        <p:spPr>
          <a:xfrm>
            <a:off x="7245783" y="5785116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CLAMP</a:t>
            </a:r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6F886FDE-C4D1-439F-967A-BE4FA3002C19}"/>
              </a:ext>
            </a:extLst>
          </p:cNvPr>
          <p:cNvSpPr/>
          <p:nvPr/>
        </p:nvSpPr>
        <p:spPr>
          <a:xfrm>
            <a:off x="8405877" y="5799889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SDC</a:t>
            </a:r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94F00E45-4DF6-40FB-AD8F-FA0A2476B174}"/>
              </a:ext>
            </a:extLst>
          </p:cNvPr>
          <p:cNvSpPr/>
          <p:nvPr/>
        </p:nvSpPr>
        <p:spPr>
          <a:xfrm>
            <a:off x="9492282" y="5790981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Policy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7E5984-7B15-49CF-BC49-DC93CFF8EEF3}"/>
              </a:ext>
            </a:extLst>
          </p:cNvPr>
          <p:cNvCxnSpPr>
            <a:cxnSpLocks/>
          </p:cNvCxnSpPr>
          <p:nvPr/>
        </p:nvCxnSpPr>
        <p:spPr>
          <a:xfrm flipV="1">
            <a:off x="8733017" y="4731227"/>
            <a:ext cx="0" cy="1053889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2A2F953-25B4-4822-A46E-85AFD7843F8D}"/>
              </a:ext>
            </a:extLst>
          </p:cNvPr>
          <p:cNvCxnSpPr>
            <a:cxnSpLocks/>
          </p:cNvCxnSpPr>
          <p:nvPr/>
        </p:nvCxnSpPr>
        <p:spPr>
          <a:xfrm flipV="1">
            <a:off x="8733870" y="3719626"/>
            <a:ext cx="0" cy="4246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04A1EC9-17B9-4725-9588-66DA7AAC2AA4}"/>
              </a:ext>
            </a:extLst>
          </p:cNvPr>
          <p:cNvCxnSpPr>
            <a:cxnSpLocks/>
          </p:cNvCxnSpPr>
          <p:nvPr/>
        </p:nvCxnSpPr>
        <p:spPr>
          <a:xfrm>
            <a:off x="9155242" y="3562677"/>
            <a:ext cx="218543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770704B-1F0B-465F-AA41-196DB0F85FE5}"/>
              </a:ext>
            </a:extLst>
          </p:cNvPr>
          <p:cNvSpPr txBox="1"/>
          <p:nvPr/>
        </p:nvSpPr>
        <p:spPr>
          <a:xfrm>
            <a:off x="8659934" y="5496891"/>
            <a:ext cx="621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via DMAAP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3DC3E09-BD32-4686-8FC3-E0B30A4C9DAB}"/>
              </a:ext>
            </a:extLst>
          </p:cNvPr>
          <p:cNvCxnSpPr>
            <a:cxnSpLocks/>
          </p:cNvCxnSpPr>
          <p:nvPr/>
        </p:nvCxnSpPr>
        <p:spPr>
          <a:xfrm flipH="1" flipV="1">
            <a:off x="9821495" y="4670475"/>
            <a:ext cx="9014" cy="11562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A1F38A40-E656-4CF1-B095-233AEC8497A4}"/>
              </a:ext>
            </a:extLst>
          </p:cNvPr>
          <p:cNvCxnSpPr>
            <a:cxnSpLocks/>
            <a:stCxn id="15" idx="1"/>
          </p:cNvCxnSpPr>
          <p:nvPr/>
        </p:nvCxnSpPr>
        <p:spPr>
          <a:xfrm rot="5400000" flipH="1" flipV="1">
            <a:off x="9276562" y="3158077"/>
            <a:ext cx="1552826" cy="527621"/>
          </a:xfrm>
          <a:prstGeom prst="bentConnector3">
            <a:avLst>
              <a:gd name="adj1" fmla="val 20827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A0B1F3E-F89F-4974-AC92-DFAC571DAEA8}"/>
              </a:ext>
            </a:extLst>
          </p:cNvPr>
          <p:cNvCxnSpPr>
            <a:cxnSpLocks/>
          </p:cNvCxnSpPr>
          <p:nvPr/>
        </p:nvCxnSpPr>
        <p:spPr>
          <a:xfrm>
            <a:off x="10331853" y="2378264"/>
            <a:ext cx="897926" cy="15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D6E26F8-B0D2-47BA-9475-8C5BA02576BD}"/>
              </a:ext>
            </a:extLst>
          </p:cNvPr>
          <p:cNvCxnSpPr>
            <a:cxnSpLocks/>
          </p:cNvCxnSpPr>
          <p:nvPr/>
        </p:nvCxnSpPr>
        <p:spPr>
          <a:xfrm flipV="1">
            <a:off x="7623636" y="2776095"/>
            <a:ext cx="1400465" cy="13739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16437E2-6FB6-4DAD-9AC5-65E1E493B9F2}"/>
              </a:ext>
            </a:extLst>
          </p:cNvPr>
          <p:cNvCxnSpPr>
            <a:cxnSpLocks/>
          </p:cNvCxnSpPr>
          <p:nvPr/>
        </p:nvCxnSpPr>
        <p:spPr>
          <a:xfrm flipV="1">
            <a:off x="7677679" y="4697533"/>
            <a:ext cx="0" cy="1129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E5EB5CA-0B62-46A1-BCF9-EF4F54C9ECED}"/>
              </a:ext>
            </a:extLst>
          </p:cNvPr>
          <p:cNvCxnSpPr>
            <a:cxnSpLocks/>
          </p:cNvCxnSpPr>
          <p:nvPr/>
        </p:nvCxnSpPr>
        <p:spPr>
          <a:xfrm flipV="1">
            <a:off x="7682222" y="2793665"/>
            <a:ext cx="1418068" cy="13739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9D8FDB-3464-4F82-A09B-DF57DF97D751}"/>
              </a:ext>
            </a:extLst>
          </p:cNvPr>
          <p:cNvCxnSpPr>
            <a:cxnSpLocks/>
          </p:cNvCxnSpPr>
          <p:nvPr/>
        </p:nvCxnSpPr>
        <p:spPr>
          <a:xfrm flipH="1">
            <a:off x="6663742" y="2587488"/>
            <a:ext cx="2291507" cy="21167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90D8D84-81D6-4A2F-A75D-1A6FEC93419B}"/>
              </a:ext>
            </a:extLst>
          </p:cNvPr>
          <p:cNvCxnSpPr/>
          <p:nvPr/>
        </p:nvCxnSpPr>
        <p:spPr>
          <a:xfrm>
            <a:off x="9419843" y="6436227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843434D-D2D2-4277-9D93-BCD30690B0AE}"/>
              </a:ext>
            </a:extLst>
          </p:cNvPr>
          <p:cNvSpPr txBox="1"/>
          <p:nvPr/>
        </p:nvSpPr>
        <p:spPr>
          <a:xfrm>
            <a:off x="10137756" y="6288885"/>
            <a:ext cx="14310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Deployment</a:t>
            </a:r>
            <a:endParaRPr lang="en-US" sz="1200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AFA83E6-2B48-4182-9A46-88D7E4CDA631}"/>
              </a:ext>
            </a:extLst>
          </p:cNvPr>
          <p:cNvCxnSpPr/>
          <p:nvPr/>
        </p:nvCxnSpPr>
        <p:spPr>
          <a:xfrm>
            <a:off x="9422953" y="6653944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74ACEA8-2DB8-4735-B0DF-6F9128700293}"/>
              </a:ext>
            </a:extLst>
          </p:cNvPr>
          <p:cNvSpPr txBox="1"/>
          <p:nvPr/>
        </p:nvSpPr>
        <p:spPr>
          <a:xfrm>
            <a:off x="10140866" y="6506602"/>
            <a:ext cx="14310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Service distribution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E839164-AD85-4C2E-9C4E-64ABD49B63D8}"/>
              </a:ext>
            </a:extLst>
          </p:cNvPr>
          <p:cNvCxnSpPr>
            <a:cxnSpLocks/>
          </p:cNvCxnSpPr>
          <p:nvPr/>
        </p:nvCxnSpPr>
        <p:spPr>
          <a:xfrm>
            <a:off x="7476599" y="6685565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EF41591-BBF9-48E3-8547-B60B418F5D95}"/>
              </a:ext>
            </a:extLst>
          </p:cNvPr>
          <p:cNvSpPr txBox="1"/>
          <p:nvPr/>
        </p:nvSpPr>
        <p:spPr>
          <a:xfrm>
            <a:off x="8221145" y="6429166"/>
            <a:ext cx="16631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Policy Changes &amp; </a:t>
            </a:r>
            <a:r>
              <a:rPr lang="en-US" sz="1000" dirty="0"/>
              <a:t>Configuration</a:t>
            </a:r>
            <a:r>
              <a:rPr lang="en-US" sz="1050" dirty="0"/>
              <a:t> flow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2F6ADDC-16B2-4717-B5AB-E9BF98013F11}"/>
              </a:ext>
            </a:extLst>
          </p:cNvPr>
          <p:cNvCxnSpPr>
            <a:cxnSpLocks/>
            <a:endCxn id="69" idx="1"/>
          </p:cNvCxnSpPr>
          <p:nvPr/>
        </p:nvCxnSpPr>
        <p:spPr>
          <a:xfrm flipV="1">
            <a:off x="7503233" y="6392029"/>
            <a:ext cx="742430" cy="7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C400222-F7E0-4AED-985A-9CEF3ECAE43A}"/>
              </a:ext>
            </a:extLst>
          </p:cNvPr>
          <p:cNvSpPr/>
          <p:nvPr/>
        </p:nvSpPr>
        <p:spPr>
          <a:xfrm>
            <a:off x="3206293" y="3436707"/>
            <a:ext cx="853416" cy="434829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TCA-Gen2</a:t>
            </a:r>
            <a:endParaRPr lang="en-US" sz="11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383AC00-4C5B-4B49-8279-E5472F446CDF}"/>
              </a:ext>
            </a:extLst>
          </p:cNvPr>
          <p:cNvSpPr txBox="1"/>
          <p:nvPr/>
        </p:nvSpPr>
        <p:spPr>
          <a:xfrm>
            <a:off x="8245663" y="6261224"/>
            <a:ext cx="1431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Event </a:t>
            </a:r>
            <a:r>
              <a:rPr lang="en-US" sz="1000" dirty="0"/>
              <a:t>Data</a:t>
            </a:r>
            <a:r>
              <a:rPr lang="en-US" sz="1050" dirty="0"/>
              <a:t> flow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577BCDB-A4F6-4425-A0BF-F99866F7981A}"/>
              </a:ext>
            </a:extLst>
          </p:cNvPr>
          <p:cNvSpPr/>
          <p:nvPr/>
        </p:nvSpPr>
        <p:spPr>
          <a:xfrm>
            <a:off x="3132844" y="3710998"/>
            <a:ext cx="864676" cy="418321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 (cdap)</a:t>
            </a:r>
            <a:endParaRPr lang="en-US" sz="110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4E4879-4687-432E-A36F-10DF2046C985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6660795" y="2488342"/>
            <a:ext cx="2283567" cy="21319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977775E-C159-4F1B-B913-28CB08869D51}"/>
              </a:ext>
            </a:extLst>
          </p:cNvPr>
          <p:cNvSpPr txBox="1"/>
          <p:nvPr/>
        </p:nvSpPr>
        <p:spPr>
          <a:xfrm>
            <a:off x="5177604" y="5039094"/>
            <a:ext cx="837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GPB-&gt;JSON</a:t>
            </a:r>
            <a:endParaRPr lang="en-US" sz="1100" dirty="0"/>
          </a:p>
        </p:txBody>
      </p:sp>
      <p:sp>
        <p:nvSpPr>
          <p:cNvPr id="116" name="Cube 115">
            <a:extLst>
              <a:ext uri="{FF2B5EF4-FFF2-40B4-BE49-F238E27FC236}">
                <a16:creationId xmlns:a16="http://schemas.microsoft.com/office/drawing/2014/main" id="{1E746098-DEA2-4244-940B-3DA06DF6EBFF}"/>
              </a:ext>
            </a:extLst>
          </p:cNvPr>
          <p:cNvSpPr/>
          <p:nvPr/>
        </p:nvSpPr>
        <p:spPr>
          <a:xfrm>
            <a:off x="7224768" y="2005498"/>
            <a:ext cx="905822" cy="417796"/>
          </a:xfrm>
          <a:prstGeom prst="cube">
            <a:avLst>
              <a:gd name="adj" fmla="val 15123"/>
            </a:avLst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PNDA Broker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B34AC79-E50A-4842-9E8D-D5A168714D52}"/>
              </a:ext>
            </a:extLst>
          </p:cNvPr>
          <p:cNvSpPr/>
          <p:nvPr/>
        </p:nvSpPr>
        <p:spPr>
          <a:xfrm>
            <a:off x="1076585" y="546902"/>
            <a:ext cx="5567432" cy="270348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dirty="0"/>
              <a:t>PNDA CLUSTER</a:t>
            </a:r>
          </a:p>
        </p:txBody>
      </p:sp>
      <p:sp>
        <p:nvSpPr>
          <p:cNvPr id="120" name="Cube 119">
            <a:extLst>
              <a:ext uri="{FF2B5EF4-FFF2-40B4-BE49-F238E27FC236}">
                <a16:creationId xmlns:a16="http://schemas.microsoft.com/office/drawing/2014/main" id="{30992BFA-795B-406C-8B67-AAAE0731B4A9}"/>
              </a:ext>
            </a:extLst>
          </p:cNvPr>
          <p:cNvSpPr/>
          <p:nvPr/>
        </p:nvSpPr>
        <p:spPr>
          <a:xfrm>
            <a:off x="7224768" y="1818754"/>
            <a:ext cx="897570" cy="260737"/>
          </a:xfrm>
          <a:prstGeom prst="cube">
            <a:avLst>
              <a:gd name="adj" fmla="val 15123"/>
            </a:avLst>
          </a:pr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Model Dispatcher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1EEEE49-851F-47DC-AEB0-4346909736C4}"/>
              </a:ext>
            </a:extLst>
          </p:cNvPr>
          <p:cNvSpPr/>
          <p:nvPr/>
        </p:nvSpPr>
        <p:spPr>
          <a:xfrm>
            <a:off x="1824556" y="5320034"/>
            <a:ext cx="817560" cy="380437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RESTconf</a:t>
            </a:r>
          </a:p>
          <a:p>
            <a:pPr algn="ctr"/>
            <a:r>
              <a:rPr lang="en-US" sz="800" dirty="0"/>
              <a:t>Collector</a:t>
            </a:r>
            <a:endParaRPr lang="en-US" sz="1100" dirty="0"/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701BD8E8-B081-4148-824B-2D8D8AFDF0E2}"/>
              </a:ext>
            </a:extLst>
          </p:cNvPr>
          <p:cNvCxnSpPr>
            <a:cxnSpLocks/>
          </p:cNvCxnSpPr>
          <p:nvPr/>
        </p:nvCxnSpPr>
        <p:spPr>
          <a:xfrm flipV="1">
            <a:off x="2127099" y="5086032"/>
            <a:ext cx="0" cy="2168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3DB62C94-0B42-4BB1-AFAA-BBD258966DF1}"/>
              </a:ext>
            </a:extLst>
          </p:cNvPr>
          <p:cNvCxnSpPr>
            <a:cxnSpLocks/>
          </p:cNvCxnSpPr>
          <p:nvPr/>
        </p:nvCxnSpPr>
        <p:spPr>
          <a:xfrm flipH="1" flipV="1">
            <a:off x="2203206" y="5721191"/>
            <a:ext cx="548" cy="6977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Arrow: Down 134">
            <a:extLst>
              <a:ext uri="{FF2B5EF4-FFF2-40B4-BE49-F238E27FC236}">
                <a16:creationId xmlns:a16="http://schemas.microsoft.com/office/drawing/2014/main" id="{42D88BEC-96C3-4DAE-AA7B-D63A6A48B61C}"/>
              </a:ext>
            </a:extLst>
          </p:cNvPr>
          <p:cNvSpPr/>
          <p:nvPr/>
        </p:nvSpPr>
        <p:spPr>
          <a:xfrm rot="5400000" flipV="1">
            <a:off x="730368" y="1115645"/>
            <a:ext cx="467056" cy="34702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Arrow: Down 135">
            <a:extLst>
              <a:ext uri="{FF2B5EF4-FFF2-40B4-BE49-F238E27FC236}">
                <a16:creationId xmlns:a16="http://schemas.microsoft.com/office/drawing/2014/main" id="{BDFC65AE-4554-4FE2-BB6B-22078A7875C6}"/>
              </a:ext>
            </a:extLst>
          </p:cNvPr>
          <p:cNvSpPr/>
          <p:nvPr/>
        </p:nvSpPr>
        <p:spPr>
          <a:xfrm rot="5400000">
            <a:off x="727406" y="2487578"/>
            <a:ext cx="401216" cy="32417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ounded Rectangle 23">
            <a:extLst>
              <a:ext uri="{FF2B5EF4-FFF2-40B4-BE49-F238E27FC236}">
                <a16:creationId xmlns:a16="http://schemas.microsoft.com/office/drawing/2014/main" id="{B650C0A1-6636-4E5B-AFA3-18E6CCA2E67D}"/>
              </a:ext>
            </a:extLst>
          </p:cNvPr>
          <p:cNvSpPr/>
          <p:nvPr/>
        </p:nvSpPr>
        <p:spPr>
          <a:xfrm>
            <a:off x="1519935" y="2065327"/>
            <a:ext cx="4918900" cy="1189520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PNDA framework</a:t>
            </a:r>
          </a:p>
        </p:txBody>
      </p:sp>
      <p:sp>
        <p:nvSpPr>
          <p:cNvPr id="139" name="Rounded Rectangle 28">
            <a:extLst>
              <a:ext uri="{FF2B5EF4-FFF2-40B4-BE49-F238E27FC236}">
                <a16:creationId xmlns:a16="http://schemas.microsoft.com/office/drawing/2014/main" id="{C580A1D2-1B1C-430A-BB7A-519AB0DF1AC4}"/>
              </a:ext>
            </a:extLst>
          </p:cNvPr>
          <p:cNvSpPr/>
          <p:nvPr/>
        </p:nvSpPr>
        <p:spPr>
          <a:xfrm>
            <a:off x="1535603" y="642194"/>
            <a:ext cx="3472625" cy="117656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DCAE Services (PNDA Apps)</a:t>
            </a:r>
          </a:p>
        </p:txBody>
      </p:sp>
      <p:sp>
        <p:nvSpPr>
          <p:cNvPr id="143" name="Rounded Rectangle 27">
            <a:extLst>
              <a:ext uri="{FF2B5EF4-FFF2-40B4-BE49-F238E27FC236}">
                <a16:creationId xmlns:a16="http://schemas.microsoft.com/office/drawing/2014/main" id="{691F578B-1187-45A0-9EB4-E461883719AF}"/>
              </a:ext>
            </a:extLst>
          </p:cNvPr>
          <p:cNvSpPr/>
          <p:nvPr/>
        </p:nvSpPr>
        <p:spPr>
          <a:xfrm>
            <a:off x="3411705" y="2419178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HDFS</a:t>
            </a:r>
          </a:p>
        </p:txBody>
      </p:sp>
      <p:sp>
        <p:nvSpPr>
          <p:cNvPr id="147" name="Rounded Rectangle 27">
            <a:extLst>
              <a:ext uri="{FF2B5EF4-FFF2-40B4-BE49-F238E27FC236}">
                <a16:creationId xmlns:a16="http://schemas.microsoft.com/office/drawing/2014/main" id="{4367AEF6-84F8-4EF3-8F82-A5365AF63F6C}"/>
              </a:ext>
            </a:extLst>
          </p:cNvPr>
          <p:cNvSpPr/>
          <p:nvPr/>
        </p:nvSpPr>
        <p:spPr>
          <a:xfrm>
            <a:off x="1794026" y="2399413"/>
            <a:ext cx="1085283" cy="24606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Spark Streaming</a:t>
            </a:r>
          </a:p>
        </p:txBody>
      </p:sp>
      <p:sp>
        <p:nvSpPr>
          <p:cNvPr id="148" name="Rounded Rectangle 27">
            <a:extLst>
              <a:ext uri="{FF2B5EF4-FFF2-40B4-BE49-F238E27FC236}">
                <a16:creationId xmlns:a16="http://schemas.microsoft.com/office/drawing/2014/main" id="{4B0D4A61-5FF4-4038-80CE-8269D3F277F4}"/>
              </a:ext>
            </a:extLst>
          </p:cNvPr>
          <p:cNvSpPr/>
          <p:nvPr/>
        </p:nvSpPr>
        <p:spPr>
          <a:xfrm>
            <a:off x="5100690" y="2405196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Zookeeper</a:t>
            </a:r>
          </a:p>
        </p:txBody>
      </p:sp>
      <p:sp>
        <p:nvSpPr>
          <p:cNvPr id="149" name="Rounded Rectangle 27">
            <a:extLst>
              <a:ext uri="{FF2B5EF4-FFF2-40B4-BE49-F238E27FC236}">
                <a16:creationId xmlns:a16="http://schemas.microsoft.com/office/drawing/2014/main" id="{1352402F-3055-4462-ACAC-CEEFC78EF819}"/>
              </a:ext>
            </a:extLst>
          </p:cNvPr>
          <p:cNvSpPr/>
          <p:nvPr/>
        </p:nvSpPr>
        <p:spPr>
          <a:xfrm>
            <a:off x="1788433" y="2700209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Kafka</a:t>
            </a:r>
          </a:p>
        </p:txBody>
      </p:sp>
      <p:sp>
        <p:nvSpPr>
          <p:cNvPr id="150" name="Rounded Rectangle 27">
            <a:extLst>
              <a:ext uri="{FF2B5EF4-FFF2-40B4-BE49-F238E27FC236}">
                <a16:creationId xmlns:a16="http://schemas.microsoft.com/office/drawing/2014/main" id="{D5A847D6-8AEF-4005-A81C-1D6C3AECE100}"/>
              </a:ext>
            </a:extLst>
          </p:cNvPr>
          <p:cNvSpPr/>
          <p:nvPr/>
        </p:nvSpPr>
        <p:spPr>
          <a:xfrm>
            <a:off x="3417297" y="2701607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Spark batch</a:t>
            </a:r>
          </a:p>
        </p:txBody>
      </p:sp>
      <p:sp>
        <p:nvSpPr>
          <p:cNvPr id="151" name="Rounded Rectangle 27">
            <a:extLst>
              <a:ext uri="{FF2B5EF4-FFF2-40B4-BE49-F238E27FC236}">
                <a16:creationId xmlns:a16="http://schemas.microsoft.com/office/drawing/2014/main" id="{25EA3FFA-4B08-42A1-9F13-3FF59EF95E52}"/>
              </a:ext>
            </a:extLst>
          </p:cNvPr>
          <p:cNvSpPr/>
          <p:nvPr/>
        </p:nvSpPr>
        <p:spPr>
          <a:xfrm>
            <a:off x="5104884" y="2694616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OpenTSDB</a:t>
            </a:r>
          </a:p>
        </p:txBody>
      </p:sp>
      <p:sp>
        <p:nvSpPr>
          <p:cNvPr id="152" name="Rounded Rectangle 27">
            <a:extLst>
              <a:ext uri="{FF2B5EF4-FFF2-40B4-BE49-F238E27FC236}">
                <a16:creationId xmlns:a16="http://schemas.microsoft.com/office/drawing/2014/main" id="{CAEA76C5-B2BC-4544-A8FC-C3FCC2BAE9EE}"/>
              </a:ext>
            </a:extLst>
          </p:cNvPr>
          <p:cNvSpPr/>
          <p:nvPr/>
        </p:nvSpPr>
        <p:spPr>
          <a:xfrm>
            <a:off x="1784238" y="2964462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Flink</a:t>
            </a:r>
          </a:p>
        </p:txBody>
      </p:sp>
      <p:sp>
        <p:nvSpPr>
          <p:cNvPr id="153" name="Rounded Rectangle 27">
            <a:extLst>
              <a:ext uri="{FF2B5EF4-FFF2-40B4-BE49-F238E27FC236}">
                <a16:creationId xmlns:a16="http://schemas.microsoft.com/office/drawing/2014/main" id="{0B61F377-F443-4920-B69D-6FC682EDAE0D}"/>
              </a:ext>
            </a:extLst>
          </p:cNvPr>
          <p:cNvSpPr/>
          <p:nvPr/>
        </p:nvSpPr>
        <p:spPr>
          <a:xfrm>
            <a:off x="5104884" y="2963064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Oozie</a:t>
            </a:r>
          </a:p>
        </p:txBody>
      </p:sp>
      <p:sp>
        <p:nvSpPr>
          <p:cNvPr id="154" name="Rounded Rectangle 27">
            <a:extLst>
              <a:ext uri="{FF2B5EF4-FFF2-40B4-BE49-F238E27FC236}">
                <a16:creationId xmlns:a16="http://schemas.microsoft.com/office/drawing/2014/main" id="{2E0A4A6B-4DC4-4CC4-ACE5-EB1DA382524C}"/>
              </a:ext>
            </a:extLst>
          </p:cNvPr>
          <p:cNvSpPr/>
          <p:nvPr/>
        </p:nvSpPr>
        <p:spPr>
          <a:xfrm>
            <a:off x="3420093" y="2981240"/>
            <a:ext cx="1085283" cy="21650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ML frameworks</a:t>
            </a: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29873E46-FD43-48BD-983A-7D5AC9B14874}"/>
              </a:ext>
            </a:extLst>
          </p:cNvPr>
          <p:cNvSpPr/>
          <p:nvPr/>
        </p:nvSpPr>
        <p:spPr>
          <a:xfrm>
            <a:off x="1951083" y="1255412"/>
            <a:ext cx="734391" cy="349814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ZTT </a:t>
            </a:r>
            <a:endParaRPr lang="en-US" sz="1100" dirty="0"/>
          </a:p>
        </p:txBody>
      </p: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F60A05B1-16AD-4E7D-A286-C88628AE8C1B}"/>
              </a:ext>
            </a:extLst>
          </p:cNvPr>
          <p:cNvSpPr/>
          <p:nvPr/>
        </p:nvSpPr>
        <p:spPr>
          <a:xfrm>
            <a:off x="2813596" y="1259567"/>
            <a:ext cx="734391" cy="349814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 (pnda version) </a:t>
            </a:r>
            <a:endParaRPr lang="en-US" sz="1100" dirty="0"/>
          </a:p>
        </p:txBody>
      </p: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FDAB9FCB-64D8-4611-B917-2872168C09FD}"/>
              </a:ext>
            </a:extLst>
          </p:cNvPr>
          <p:cNvSpPr/>
          <p:nvPr/>
        </p:nvSpPr>
        <p:spPr>
          <a:xfrm>
            <a:off x="1173801" y="5638095"/>
            <a:ext cx="784867" cy="377285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CAdvisor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51BFAE37-8A25-4D18-B1CB-96083840BE2D}"/>
              </a:ext>
            </a:extLst>
          </p:cNvPr>
          <p:cNvSpPr/>
          <p:nvPr/>
        </p:nvSpPr>
        <p:spPr>
          <a:xfrm>
            <a:off x="1123145" y="5885992"/>
            <a:ext cx="793578" cy="354540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CollecttD</a:t>
            </a:r>
            <a:endParaRPr lang="en-US" sz="1100" dirty="0"/>
          </a:p>
        </p:txBody>
      </p: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70B347C5-DB57-4283-9E93-8BA045FB26B8}"/>
              </a:ext>
            </a:extLst>
          </p:cNvPr>
          <p:cNvSpPr/>
          <p:nvPr/>
        </p:nvSpPr>
        <p:spPr>
          <a:xfrm>
            <a:off x="3655448" y="1256810"/>
            <a:ext cx="734391" cy="349814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ML App </a:t>
            </a:r>
            <a:endParaRPr lang="en-US" sz="1100" dirty="0"/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4AD995A1-FCF6-45AC-BB83-D9061A5C52FA}"/>
              </a:ext>
            </a:extLst>
          </p:cNvPr>
          <p:cNvCxnSpPr>
            <a:cxnSpLocks/>
          </p:cNvCxnSpPr>
          <p:nvPr/>
        </p:nvCxnSpPr>
        <p:spPr>
          <a:xfrm flipV="1">
            <a:off x="1221529" y="5186841"/>
            <a:ext cx="5257678" cy="1648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CF238B98-278B-4614-AA1C-F58B943F9DB5}"/>
              </a:ext>
            </a:extLst>
          </p:cNvPr>
          <p:cNvCxnSpPr>
            <a:cxnSpLocks/>
          </p:cNvCxnSpPr>
          <p:nvPr/>
        </p:nvCxnSpPr>
        <p:spPr>
          <a:xfrm flipV="1">
            <a:off x="1197760" y="4349339"/>
            <a:ext cx="5257678" cy="1648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EE8387AA-83DE-430E-BD1F-C538722EAC8F}"/>
              </a:ext>
            </a:extLst>
          </p:cNvPr>
          <p:cNvSpPr txBox="1"/>
          <p:nvPr/>
        </p:nvSpPr>
        <p:spPr>
          <a:xfrm>
            <a:off x="1076585" y="5145610"/>
            <a:ext cx="12778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Data Co</a:t>
            </a:r>
            <a:r>
              <a:rPr lang="en-US" sz="1100" dirty="0"/>
              <a:t>llection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3CD036C-6CA2-4FEE-BC07-3524FF7A9C06}"/>
              </a:ext>
            </a:extLst>
          </p:cNvPr>
          <p:cNvSpPr txBox="1"/>
          <p:nvPr/>
        </p:nvSpPr>
        <p:spPr>
          <a:xfrm>
            <a:off x="1094761" y="4551389"/>
            <a:ext cx="12778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Event processor</a:t>
            </a:r>
            <a:endParaRPr lang="en-US" sz="1100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281D189-D848-4D9C-A388-3D49F0E2BFC3}"/>
              </a:ext>
            </a:extLst>
          </p:cNvPr>
          <p:cNvSpPr txBox="1"/>
          <p:nvPr/>
        </p:nvSpPr>
        <p:spPr>
          <a:xfrm>
            <a:off x="1104548" y="4091392"/>
            <a:ext cx="13672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CE/Analytics/CL Triggers</a:t>
            </a:r>
            <a:endParaRPr lang="en-US" sz="1100" dirty="0"/>
          </a:p>
        </p:txBody>
      </p:sp>
      <p:sp>
        <p:nvSpPr>
          <p:cNvPr id="181" name="Cube 180">
            <a:extLst>
              <a:ext uri="{FF2B5EF4-FFF2-40B4-BE49-F238E27FC236}">
                <a16:creationId xmlns:a16="http://schemas.microsoft.com/office/drawing/2014/main" id="{88A791DB-1BFA-4D19-B253-7E7A01BD72AB}"/>
              </a:ext>
            </a:extLst>
          </p:cNvPr>
          <p:cNvSpPr/>
          <p:nvPr/>
        </p:nvSpPr>
        <p:spPr>
          <a:xfrm>
            <a:off x="5330959" y="815992"/>
            <a:ext cx="955262" cy="956061"/>
          </a:xfrm>
          <a:prstGeom prst="cube">
            <a:avLst>
              <a:gd name="adj" fmla="val 15123"/>
            </a:avLst>
          </a:prstGeom>
          <a:solidFill>
            <a:schemeClr val="accent2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PNDA Deployment Manager</a:t>
            </a:r>
          </a:p>
        </p:txBody>
      </p:sp>
      <p:sp>
        <p:nvSpPr>
          <p:cNvPr id="186" name="Cube 185">
            <a:extLst>
              <a:ext uri="{FF2B5EF4-FFF2-40B4-BE49-F238E27FC236}">
                <a16:creationId xmlns:a16="http://schemas.microsoft.com/office/drawing/2014/main" id="{60661A01-5173-4755-A76E-0FB1F0D0A65D}"/>
              </a:ext>
            </a:extLst>
          </p:cNvPr>
          <p:cNvSpPr/>
          <p:nvPr/>
        </p:nvSpPr>
        <p:spPr>
          <a:xfrm>
            <a:off x="7238219" y="3200472"/>
            <a:ext cx="894963" cy="537209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ConfigBinding Service</a:t>
            </a:r>
            <a:endParaRPr lang="en-US" sz="2800" dirty="0"/>
          </a:p>
        </p:txBody>
      </p:sp>
      <p:cxnSp>
        <p:nvCxnSpPr>
          <p:cNvPr id="194" name="Connector: Elbow 193">
            <a:extLst>
              <a:ext uri="{FF2B5EF4-FFF2-40B4-BE49-F238E27FC236}">
                <a16:creationId xmlns:a16="http://schemas.microsoft.com/office/drawing/2014/main" id="{3B87B711-1FCE-46D5-A883-5819F81D640E}"/>
              </a:ext>
            </a:extLst>
          </p:cNvPr>
          <p:cNvCxnSpPr>
            <a:cxnSpLocks/>
            <a:stCxn id="186" idx="0"/>
          </p:cNvCxnSpPr>
          <p:nvPr/>
        </p:nvCxnSpPr>
        <p:spPr>
          <a:xfrm rot="5400000" flipH="1" flipV="1">
            <a:off x="9312790" y="1283484"/>
            <a:ext cx="330521" cy="3503456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E615FD6E-6B1E-4582-9083-E33FA607859E}"/>
              </a:ext>
            </a:extLst>
          </p:cNvPr>
          <p:cNvCxnSpPr>
            <a:stCxn id="12" idx="2"/>
          </p:cNvCxnSpPr>
          <p:nvPr/>
        </p:nvCxnSpPr>
        <p:spPr>
          <a:xfrm flipH="1" flipV="1">
            <a:off x="8140377" y="2256639"/>
            <a:ext cx="803985" cy="2317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74E09CB1-B626-4F14-A7A5-7668BED9EBC1}"/>
              </a:ext>
            </a:extLst>
          </p:cNvPr>
          <p:cNvCxnSpPr>
            <a:stCxn id="116" idx="2"/>
          </p:cNvCxnSpPr>
          <p:nvPr/>
        </p:nvCxnSpPr>
        <p:spPr>
          <a:xfrm flipH="1" flipV="1">
            <a:off x="6286221" y="1426128"/>
            <a:ext cx="938547" cy="81986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7769BC21-6C6F-4C44-AE44-8167E05DFADF}"/>
              </a:ext>
            </a:extLst>
          </p:cNvPr>
          <p:cNvCxnSpPr>
            <a:cxnSpLocks/>
            <a:stCxn id="181" idx="2"/>
          </p:cNvCxnSpPr>
          <p:nvPr/>
        </p:nvCxnSpPr>
        <p:spPr>
          <a:xfrm flipH="1">
            <a:off x="5008228" y="1366255"/>
            <a:ext cx="32273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>
            <a:extLst>
              <a:ext uri="{FF2B5EF4-FFF2-40B4-BE49-F238E27FC236}">
                <a16:creationId xmlns:a16="http://schemas.microsoft.com/office/drawing/2014/main" id="{CE501E97-4260-4385-AC1A-A2FB7EC2EF71}"/>
              </a:ext>
            </a:extLst>
          </p:cNvPr>
          <p:cNvCxnSpPr>
            <a:cxnSpLocks/>
          </p:cNvCxnSpPr>
          <p:nvPr/>
        </p:nvCxnSpPr>
        <p:spPr>
          <a:xfrm flipH="1" flipV="1">
            <a:off x="8130590" y="2132470"/>
            <a:ext cx="824659" cy="2457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D00D37BA-DFAD-411E-B1A6-BC17602F39EC}"/>
              </a:ext>
            </a:extLst>
          </p:cNvPr>
          <p:cNvCxnSpPr>
            <a:cxnSpLocks/>
          </p:cNvCxnSpPr>
          <p:nvPr/>
        </p:nvCxnSpPr>
        <p:spPr>
          <a:xfrm flipH="1" flipV="1">
            <a:off x="4967233" y="1772053"/>
            <a:ext cx="2294837" cy="5237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046C26F4-BF06-453C-9C86-3264CAAD402B}"/>
              </a:ext>
            </a:extLst>
          </p:cNvPr>
          <p:cNvCxnSpPr>
            <a:cxnSpLocks/>
          </p:cNvCxnSpPr>
          <p:nvPr/>
        </p:nvCxnSpPr>
        <p:spPr>
          <a:xfrm>
            <a:off x="9802913" y="2768498"/>
            <a:ext cx="0" cy="4596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Oval 230">
            <a:extLst>
              <a:ext uri="{FF2B5EF4-FFF2-40B4-BE49-F238E27FC236}">
                <a16:creationId xmlns:a16="http://schemas.microsoft.com/office/drawing/2014/main" id="{C6757B58-03A1-454F-B119-1939AA5691BF}"/>
              </a:ext>
            </a:extLst>
          </p:cNvPr>
          <p:cNvSpPr/>
          <p:nvPr/>
        </p:nvSpPr>
        <p:spPr>
          <a:xfrm>
            <a:off x="9763244" y="5444223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F3243D44-44EE-4D59-823E-B4E1A663C9A4}"/>
              </a:ext>
            </a:extLst>
          </p:cNvPr>
          <p:cNvSpPr/>
          <p:nvPr/>
        </p:nvSpPr>
        <p:spPr>
          <a:xfrm>
            <a:off x="9739475" y="3860100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5BBDA059-EB91-484D-8009-603667B7245C}"/>
              </a:ext>
            </a:extLst>
          </p:cNvPr>
          <p:cNvSpPr/>
          <p:nvPr/>
        </p:nvSpPr>
        <p:spPr>
          <a:xfrm>
            <a:off x="8598571" y="2903754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C2182210-8098-4D77-952A-21C894214E0D}"/>
              </a:ext>
            </a:extLst>
          </p:cNvPr>
          <p:cNvSpPr/>
          <p:nvPr/>
        </p:nvSpPr>
        <p:spPr>
          <a:xfrm>
            <a:off x="10797887" y="2334700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062FB983-EAE6-4951-955B-9C666283585A}"/>
              </a:ext>
            </a:extLst>
          </p:cNvPr>
          <p:cNvSpPr/>
          <p:nvPr/>
        </p:nvSpPr>
        <p:spPr>
          <a:xfrm>
            <a:off x="8148361" y="2923165"/>
            <a:ext cx="240806" cy="28607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42C688D0-B56D-4FC2-9887-C8657DD18806}"/>
              </a:ext>
            </a:extLst>
          </p:cNvPr>
          <p:cNvSpPr/>
          <p:nvPr/>
        </p:nvSpPr>
        <p:spPr>
          <a:xfrm>
            <a:off x="8450365" y="2361265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CC2E038F-9DAC-4008-A900-6F1816DFE77E}"/>
              </a:ext>
            </a:extLst>
          </p:cNvPr>
          <p:cNvSpPr/>
          <p:nvPr/>
        </p:nvSpPr>
        <p:spPr>
          <a:xfrm>
            <a:off x="6361504" y="1933426"/>
            <a:ext cx="424726" cy="1407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5a</a:t>
            </a:r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CBD8CE0A-E40E-41CB-A54C-92729A567C5D}"/>
              </a:ext>
            </a:extLst>
          </p:cNvPr>
          <p:cNvSpPr/>
          <p:nvPr/>
        </p:nvSpPr>
        <p:spPr>
          <a:xfrm>
            <a:off x="6706851" y="2773724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5141ADC6-2B65-438C-A161-316D43212F38}"/>
              </a:ext>
            </a:extLst>
          </p:cNvPr>
          <p:cNvSpPr/>
          <p:nvPr/>
        </p:nvSpPr>
        <p:spPr>
          <a:xfrm>
            <a:off x="6775361" y="3337185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AD41C64B-44CB-4268-92FE-2CD6D14E411F}"/>
              </a:ext>
            </a:extLst>
          </p:cNvPr>
          <p:cNvSpPr/>
          <p:nvPr/>
        </p:nvSpPr>
        <p:spPr>
          <a:xfrm>
            <a:off x="7547149" y="2791900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C52178F4-113A-4C4E-B4FB-9485499D3856}"/>
              </a:ext>
            </a:extLst>
          </p:cNvPr>
          <p:cNvSpPr/>
          <p:nvPr/>
        </p:nvSpPr>
        <p:spPr>
          <a:xfrm>
            <a:off x="6707623" y="3002527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82578B82-AF72-4112-A654-EA88AC5FF783}"/>
              </a:ext>
            </a:extLst>
          </p:cNvPr>
          <p:cNvSpPr/>
          <p:nvPr/>
        </p:nvSpPr>
        <p:spPr>
          <a:xfrm>
            <a:off x="6860023" y="3540821"/>
            <a:ext cx="240806" cy="19387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45" name="Arrow: Left-Right 244">
            <a:extLst>
              <a:ext uri="{FF2B5EF4-FFF2-40B4-BE49-F238E27FC236}">
                <a16:creationId xmlns:a16="http://schemas.microsoft.com/office/drawing/2014/main" id="{0298BD5A-3D43-4129-AAF1-198CFE0B8F93}"/>
              </a:ext>
            </a:extLst>
          </p:cNvPr>
          <p:cNvSpPr/>
          <p:nvPr/>
        </p:nvSpPr>
        <p:spPr>
          <a:xfrm rot="1526357">
            <a:off x="6607238" y="3047817"/>
            <a:ext cx="728459" cy="65482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6" name="Arrow: Left-Right 245">
            <a:extLst>
              <a:ext uri="{FF2B5EF4-FFF2-40B4-BE49-F238E27FC236}">
                <a16:creationId xmlns:a16="http://schemas.microsoft.com/office/drawing/2014/main" id="{8E8955B7-A1A7-4768-AB5D-71DEA1596192}"/>
              </a:ext>
            </a:extLst>
          </p:cNvPr>
          <p:cNvSpPr/>
          <p:nvPr/>
        </p:nvSpPr>
        <p:spPr>
          <a:xfrm rot="20171287">
            <a:off x="6584552" y="3554891"/>
            <a:ext cx="728459" cy="65482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9045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E06F69-16F7-4664-BB3A-239BC18B1434}"/>
              </a:ext>
            </a:extLst>
          </p:cNvPr>
          <p:cNvSpPr/>
          <p:nvPr/>
        </p:nvSpPr>
        <p:spPr>
          <a:xfrm>
            <a:off x="1734902" y="1124744"/>
            <a:ext cx="6881378" cy="54006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C52610-F011-4943-9DD0-560B81E0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0221" y="197831"/>
            <a:ext cx="8696878" cy="62988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en-GB" sz="3600" dirty="0" err="1">
                <a:solidFill>
                  <a:schemeClr val="bg1"/>
                </a:solidFill>
              </a:rPr>
              <a:t>DataLake</a:t>
            </a:r>
            <a:r>
              <a:rPr lang="en-GB" sz="3600" dirty="0">
                <a:solidFill>
                  <a:schemeClr val="bg1"/>
                </a:solidFill>
              </a:rPr>
              <a:t> Architecture  – </a:t>
            </a:r>
            <a:r>
              <a:rPr lang="en-GB" sz="3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DCAE recommendation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9AEAFDD-77D0-445D-9187-258148351418}"/>
              </a:ext>
            </a:extLst>
          </p:cNvPr>
          <p:cNvSpPr/>
          <p:nvPr/>
        </p:nvSpPr>
        <p:spPr>
          <a:xfrm>
            <a:off x="1991556" y="1527082"/>
            <a:ext cx="3115612" cy="42061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C9D6D-6644-4A32-8259-670C9850037B}"/>
              </a:ext>
            </a:extLst>
          </p:cNvPr>
          <p:cNvSpPr txBox="1"/>
          <p:nvPr/>
        </p:nvSpPr>
        <p:spPr>
          <a:xfrm>
            <a:off x="2315579" y="156623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DCAE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A03390-23DE-4CAC-9C9E-F41BFED25BB5}"/>
              </a:ext>
            </a:extLst>
          </p:cNvPr>
          <p:cNvSpPr/>
          <p:nvPr/>
        </p:nvSpPr>
        <p:spPr>
          <a:xfrm>
            <a:off x="2325253" y="5173593"/>
            <a:ext cx="653238" cy="271631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Collector1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C52CEC-251F-4D7E-BF77-FADF3BB9C37E}"/>
              </a:ext>
            </a:extLst>
          </p:cNvPr>
          <p:cNvSpPr/>
          <p:nvPr/>
        </p:nvSpPr>
        <p:spPr>
          <a:xfrm>
            <a:off x="3188658" y="5173593"/>
            <a:ext cx="653238" cy="271631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Collector2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BE5B3D-A698-4038-B7CF-AF889B80CBC6}"/>
              </a:ext>
            </a:extLst>
          </p:cNvPr>
          <p:cNvSpPr/>
          <p:nvPr/>
        </p:nvSpPr>
        <p:spPr>
          <a:xfrm>
            <a:off x="2279577" y="4437111"/>
            <a:ext cx="1084615" cy="2880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Collectors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E8936-4553-4729-AFD5-B520B6B2C8D1}"/>
              </a:ext>
            </a:extLst>
          </p:cNvPr>
          <p:cNvSpPr/>
          <p:nvPr/>
        </p:nvSpPr>
        <p:spPr>
          <a:xfrm>
            <a:off x="2325253" y="4364354"/>
            <a:ext cx="1084615" cy="31253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Event processor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FB0D38-0185-4FF8-ADBA-6825495CC5DF}"/>
              </a:ext>
            </a:extLst>
          </p:cNvPr>
          <p:cNvSpPr/>
          <p:nvPr/>
        </p:nvSpPr>
        <p:spPr>
          <a:xfrm>
            <a:off x="2383092" y="3626077"/>
            <a:ext cx="1593157" cy="31253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Event processor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60B4B6-22A2-4900-B1A4-E2BD38A139C6}"/>
              </a:ext>
            </a:extLst>
          </p:cNvPr>
          <p:cNvSpPr/>
          <p:nvPr/>
        </p:nvSpPr>
        <p:spPr>
          <a:xfrm>
            <a:off x="2417704" y="3560014"/>
            <a:ext cx="1593157" cy="31253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Analytics/CE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87A930-978B-4EDA-AFF3-9E27971E0BD1}"/>
              </a:ext>
            </a:extLst>
          </p:cNvPr>
          <p:cNvSpPr/>
          <p:nvPr/>
        </p:nvSpPr>
        <p:spPr>
          <a:xfrm>
            <a:off x="2364350" y="2060849"/>
            <a:ext cx="2291491" cy="1171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Calibri"/>
              </a:rPr>
              <a:t>PNDA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040890C-D63A-4741-AE5E-418ABCD81E5F}"/>
              </a:ext>
            </a:extLst>
          </p:cNvPr>
          <p:cNvSpPr/>
          <p:nvPr/>
        </p:nvSpPr>
        <p:spPr>
          <a:xfrm>
            <a:off x="2531603" y="2493647"/>
            <a:ext cx="576064" cy="436103"/>
          </a:xfrm>
          <a:prstGeom prst="round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white"/>
                </a:solidFill>
                <a:latin typeface="Calibri"/>
              </a:rPr>
              <a:t>PNDA Framework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458311E-E0D1-40A6-A684-B982F8580AD3}"/>
              </a:ext>
            </a:extLst>
          </p:cNvPr>
          <p:cNvSpPr/>
          <p:nvPr/>
        </p:nvSpPr>
        <p:spPr>
          <a:xfrm>
            <a:off x="3251684" y="2191472"/>
            <a:ext cx="621049" cy="238100"/>
          </a:xfrm>
          <a:prstGeom prst="ellips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App1</a:t>
            </a:r>
            <a:endParaRPr lang="en-US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8A717B5-879C-43A2-A98A-15DA5F489824}"/>
              </a:ext>
            </a:extLst>
          </p:cNvPr>
          <p:cNvSpPr/>
          <p:nvPr/>
        </p:nvSpPr>
        <p:spPr>
          <a:xfrm>
            <a:off x="3259305" y="2558774"/>
            <a:ext cx="621049" cy="238100"/>
          </a:xfrm>
          <a:prstGeom prst="ellips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App2</a:t>
            </a:r>
            <a:endParaRPr lang="en-US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D93037C2-AF7E-4A9F-9958-21FC7C46754C}"/>
              </a:ext>
            </a:extLst>
          </p:cNvPr>
          <p:cNvSpPr/>
          <p:nvPr/>
        </p:nvSpPr>
        <p:spPr>
          <a:xfrm>
            <a:off x="3259304" y="2929750"/>
            <a:ext cx="576064" cy="270225"/>
          </a:xfrm>
          <a:prstGeom prst="flowChartMagneticDisk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white"/>
                </a:solidFill>
                <a:latin typeface="Calibri"/>
              </a:rPr>
              <a:t>Store1</a:t>
            </a:r>
          </a:p>
        </p:txBody>
      </p: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D00A1745-4DD6-4E05-8757-5C9F69FD02D9}"/>
              </a:ext>
            </a:extLst>
          </p:cNvPr>
          <p:cNvSpPr/>
          <p:nvPr/>
        </p:nvSpPr>
        <p:spPr>
          <a:xfrm>
            <a:off x="4220185" y="3560014"/>
            <a:ext cx="651679" cy="378597"/>
          </a:xfrm>
          <a:prstGeom prst="flowChartMagneticDisk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Store2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1981112-1BD0-48A9-9283-28A61A671D0A}"/>
              </a:ext>
            </a:extLst>
          </p:cNvPr>
          <p:cNvCxnSpPr/>
          <p:nvPr/>
        </p:nvCxnSpPr>
        <p:spPr>
          <a:xfrm>
            <a:off x="2279577" y="4869160"/>
            <a:ext cx="2523371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46DB8D87-9C38-4E29-99D0-AB6226C2AC38}"/>
              </a:ext>
            </a:extLst>
          </p:cNvPr>
          <p:cNvSpPr/>
          <p:nvPr/>
        </p:nvSpPr>
        <p:spPr>
          <a:xfrm>
            <a:off x="4035442" y="5173593"/>
            <a:ext cx="653238" cy="271631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Collector3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56D028-E597-48FB-9144-D2267324526E}"/>
              </a:ext>
            </a:extLst>
          </p:cNvPr>
          <p:cNvSpPr/>
          <p:nvPr/>
        </p:nvSpPr>
        <p:spPr>
          <a:xfrm>
            <a:off x="3935761" y="4355629"/>
            <a:ext cx="789211" cy="31253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DL Feeder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3483124-359A-4BDA-8D8A-7EEDA138A012}"/>
              </a:ext>
            </a:extLst>
          </p:cNvPr>
          <p:cNvSpPr txBox="1"/>
          <p:nvPr/>
        </p:nvSpPr>
        <p:spPr>
          <a:xfrm>
            <a:off x="1919546" y="114124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ONAP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9CAB04B-DD42-4ACA-9229-EEC0D47CA581}"/>
              </a:ext>
            </a:extLst>
          </p:cNvPr>
          <p:cNvSpPr/>
          <p:nvPr/>
        </p:nvSpPr>
        <p:spPr>
          <a:xfrm>
            <a:off x="5494482" y="2204864"/>
            <a:ext cx="2689751" cy="35283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0DEC46C-88E0-4067-AB81-DA70ACEAEF86}"/>
              </a:ext>
            </a:extLst>
          </p:cNvPr>
          <p:cNvSpPr/>
          <p:nvPr/>
        </p:nvSpPr>
        <p:spPr>
          <a:xfrm>
            <a:off x="5628067" y="3818340"/>
            <a:ext cx="806126" cy="31253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DL Dispatcher</a:t>
            </a:r>
          </a:p>
        </p:txBody>
      </p:sp>
      <p:sp>
        <p:nvSpPr>
          <p:cNvPr id="32" name="Flowchart: Magnetic Disk 31">
            <a:extLst>
              <a:ext uri="{FF2B5EF4-FFF2-40B4-BE49-F238E27FC236}">
                <a16:creationId xmlns:a16="http://schemas.microsoft.com/office/drawing/2014/main" id="{319129FF-8085-44FD-8FCB-87E98D49CB87}"/>
              </a:ext>
            </a:extLst>
          </p:cNvPr>
          <p:cNvSpPr/>
          <p:nvPr/>
        </p:nvSpPr>
        <p:spPr>
          <a:xfrm>
            <a:off x="8754398" y="3356992"/>
            <a:ext cx="1086019" cy="86409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white"/>
                </a:solidFill>
                <a:latin typeface="Calibri"/>
              </a:rPr>
              <a:t>External Big datastore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B420EFA-E49B-4847-AB90-057A44FDB66B}"/>
              </a:ext>
            </a:extLst>
          </p:cNvPr>
          <p:cNvSpPr/>
          <p:nvPr/>
        </p:nvSpPr>
        <p:spPr>
          <a:xfrm>
            <a:off x="5628067" y="3068961"/>
            <a:ext cx="806126" cy="37097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DL Admin UI</a:t>
            </a:r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id="{A9FECEED-45E5-40E6-ADB4-95C27DE14DC2}"/>
              </a:ext>
            </a:extLst>
          </p:cNvPr>
          <p:cNvSpPr/>
          <p:nvPr/>
        </p:nvSpPr>
        <p:spPr>
          <a:xfrm>
            <a:off x="5599894" y="4389033"/>
            <a:ext cx="774628" cy="508945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OLAP Store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(Druid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Flowchart: Magnetic Disk 36">
            <a:extLst>
              <a:ext uri="{FF2B5EF4-FFF2-40B4-BE49-F238E27FC236}">
                <a16:creationId xmlns:a16="http://schemas.microsoft.com/office/drawing/2014/main" id="{2320D871-2F7B-44CB-9D06-E88F1E51E3E3}"/>
              </a:ext>
            </a:extLst>
          </p:cNvPr>
          <p:cNvSpPr/>
          <p:nvPr/>
        </p:nvSpPr>
        <p:spPr>
          <a:xfrm>
            <a:off x="7149487" y="4382556"/>
            <a:ext cx="774628" cy="508945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white"/>
                </a:solidFill>
                <a:latin typeface="Calibri"/>
              </a:rPr>
              <a:t>Document Store (</a:t>
            </a:r>
            <a:r>
              <a:rPr lang="en-US" sz="1050" dirty="0" err="1">
                <a:solidFill>
                  <a:prstClr val="white"/>
                </a:solidFill>
                <a:latin typeface="Calibri"/>
              </a:rPr>
              <a:t>Couchbasse</a:t>
            </a:r>
            <a:r>
              <a:rPr lang="en-US" sz="1050" dirty="0">
                <a:solidFill>
                  <a:prstClr val="white"/>
                </a:solidFill>
                <a:latin typeface="Calibri"/>
              </a:rPr>
              <a:t>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10A8A91-FAC7-482C-88E6-71431514EF46}"/>
              </a:ext>
            </a:extLst>
          </p:cNvPr>
          <p:cNvCxnSpPr>
            <a:endCxn id="24" idx="3"/>
          </p:cNvCxnSpPr>
          <p:nvPr/>
        </p:nvCxnSpPr>
        <p:spPr>
          <a:xfrm flipV="1">
            <a:off x="4360762" y="3938611"/>
            <a:ext cx="185262" cy="417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7FA0711-09F1-4823-8529-7C33C026422D}"/>
              </a:ext>
            </a:extLst>
          </p:cNvPr>
          <p:cNvCxnSpPr>
            <a:cxnSpLocks/>
            <a:endCxn id="31" idx="1"/>
          </p:cNvCxnSpPr>
          <p:nvPr/>
        </p:nvCxnSpPr>
        <p:spPr>
          <a:xfrm flipV="1">
            <a:off x="4719517" y="3974607"/>
            <a:ext cx="908551" cy="5345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1F3C886-6D94-4F29-BC76-45DA67196993}"/>
              </a:ext>
            </a:extLst>
          </p:cNvPr>
          <p:cNvCxnSpPr>
            <a:cxnSpLocks/>
          </p:cNvCxnSpPr>
          <p:nvPr/>
        </p:nvCxnSpPr>
        <p:spPr>
          <a:xfrm>
            <a:off x="5951984" y="4158139"/>
            <a:ext cx="0" cy="224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0A8C2DB-F4DF-4E1F-8ACC-CC56699B626F}"/>
              </a:ext>
            </a:extLst>
          </p:cNvPr>
          <p:cNvCxnSpPr>
            <a:cxnSpLocks/>
          </p:cNvCxnSpPr>
          <p:nvPr/>
        </p:nvCxnSpPr>
        <p:spPr>
          <a:xfrm>
            <a:off x="5951985" y="4158139"/>
            <a:ext cx="1197503" cy="3709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13CAA1-DBA6-4A5B-BADB-2A5F79CD49F5}"/>
              </a:ext>
            </a:extLst>
          </p:cNvPr>
          <p:cNvCxnSpPr>
            <a:cxnSpLocks/>
          </p:cNvCxnSpPr>
          <p:nvPr/>
        </p:nvCxnSpPr>
        <p:spPr>
          <a:xfrm flipV="1">
            <a:off x="6479935" y="3949961"/>
            <a:ext cx="2305816" cy="8999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BA2FF6D-BDD8-4D4C-87B7-EF1D0493223F}"/>
              </a:ext>
            </a:extLst>
          </p:cNvPr>
          <p:cNvCxnSpPr/>
          <p:nvPr/>
        </p:nvCxnSpPr>
        <p:spPr>
          <a:xfrm flipH="1" flipV="1">
            <a:off x="3692000" y="3199975"/>
            <a:ext cx="668762" cy="1128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BDC988C-4E3C-46DD-BAF0-F2E6B0D3E88B}"/>
              </a:ext>
            </a:extLst>
          </p:cNvPr>
          <p:cNvSpPr txBox="1"/>
          <p:nvPr/>
        </p:nvSpPr>
        <p:spPr>
          <a:xfrm>
            <a:off x="5628067" y="2348880"/>
            <a:ext cx="118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DL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2EC6797-694D-4AE0-A054-AB17AF48A1C3}"/>
              </a:ext>
            </a:extLst>
          </p:cNvPr>
          <p:cNvSpPr/>
          <p:nvPr/>
        </p:nvSpPr>
        <p:spPr>
          <a:xfrm>
            <a:off x="7197182" y="5138608"/>
            <a:ext cx="774628" cy="37097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Calibri"/>
              </a:rPr>
              <a:t>Superset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F56B43D6-D6C4-48F9-B1AC-9493D4223974}"/>
              </a:ext>
            </a:extLst>
          </p:cNvPr>
          <p:cNvSpPr/>
          <p:nvPr/>
        </p:nvSpPr>
        <p:spPr>
          <a:xfrm>
            <a:off x="5731229" y="5146258"/>
            <a:ext cx="774628" cy="370975"/>
          </a:xfrm>
          <a:prstGeom prst="roundRect">
            <a:avLst>
              <a:gd name="adj" fmla="val 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err="1">
                <a:solidFill>
                  <a:prstClr val="white"/>
                </a:solidFill>
                <a:latin typeface="Calibri"/>
              </a:rPr>
              <a:t>QueryUI</a:t>
            </a:r>
            <a:endParaRPr lang="en-US" sz="11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0268819-C21B-460A-BBB0-A23B43429F13}"/>
              </a:ext>
            </a:extLst>
          </p:cNvPr>
          <p:cNvSpPr/>
          <p:nvPr/>
        </p:nvSpPr>
        <p:spPr>
          <a:xfrm>
            <a:off x="3940157" y="2385810"/>
            <a:ext cx="621049" cy="238100"/>
          </a:xfrm>
          <a:prstGeom prst="ellips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App3</a:t>
            </a:r>
            <a:endParaRPr lang="en-US" sz="6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3FF2667-4A5D-4B0F-819C-95A7E478A5A4}"/>
              </a:ext>
            </a:extLst>
          </p:cNvPr>
          <p:cNvCxnSpPr/>
          <p:nvPr/>
        </p:nvCxnSpPr>
        <p:spPr>
          <a:xfrm>
            <a:off x="2279577" y="4221088"/>
            <a:ext cx="2523371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A506B898-AC2F-4C47-A27D-9E2EE295993C}"/>
              </a:ext>
            </a:extLst>
          </p:cNvPr>
          <p:cNvSpPr/>
          <p:nvPr/>
        </p:nvSpPr>
        <p:spPr>
          <a:xfrm>
            <a:off x="7139393" y="3058987"/>
            <a:ext cx="774628" cy="37097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err="1">
                <a:solidFill>
                  <a:prstClr val="white"/>
                </a:solidFill>
                <a:latin typeface="Calibri"/>
              </a:rPr>
              <a:t>Webserivce</a:t>
            </a:r>
            <a:r>
              <a:rPr lang="en-US" sz="1100" dirty="0">
                <a:solidFill>
                  <a:prstClr val="white"/>
                </a:solidFill>
                <a:latin typeface="Calibri"/>
              </a:rPr>
              <a:t> app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7CF6E94-B7E0-47C7-AF90-E4B199DFFC2F}"/>
              </a:ext>
            </a:extLst>
          </p:cNvPr>
          <p:cNvCxnSpPr>
            <a:stCxn id="72" idx="2"/>
            <a:endCxn id="37" idx="1"/>
          </p:cNvCxnSpPr>
          <p:nvPr/>
        </p:nvCxnSpPr>
        <p:spPr>
          <a:xfrm>
            <a:off x="7526707" y="3429961"/>
            <a:ext cx="10094" cy="9525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2F39FDC-73BB-4CAC-ADBF-2191CF511EB6}"/>
              </a:ext>
            </a:extLst>
          </p:cNvPr>
          <p:cNvCxnSpPr/>
          <p:nvPr/>
        </p:nvCxnSpPr>
        <p:spPr>
          <a:xfrm>
            <a:off x="4010860" y="3626077"/>
            <a:ext cx="2398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4C8A09B-D4F5-456A-B7B4-B1F788A4CDBF}"/>
              </a:ext>
            </a:extLst>
          </p:cNvPr>
          <p:cNvSpPr txBox="1"/>
          <p:nvPr/>
        </p:nvSpPr>
        <p:spPr>
          <a:xfrm>
            <a:off x="8859810" y="4437112"/>
            <a:ext cx="159728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prstClr val="black"/>
              </a:solidFill>
              <a:latin typeface="Calibri"/>
              <a:ea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  <a:latin typeface="Calibri"/>
                <a:ea typeface="宋体" pitchFamily="2" charset="-122"/>
              </a:rPr>
              <a:t>1 –  Data Feed pub/sub into DMAAP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prstClr val="black"/>
              </a:solidFill>
              <a:latin typeface="Calibri"/>
              <a:ea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  <a:latin typeface="Calibri"/>
                <a:ea typeface="宋体" pitchFamily="2" charset="-122"/>
              </a:rPr>
              <a:t>2 –  DL Feeder input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  <a:latin typeface="Calibri"/>
                <a:ea typeface="宋体" pitchFamily="2" charset="-122"/>
              </a:rPr>
              <a:t>3 -   Write into store via DB plugin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solidFill>
                <a:prstClr val="black"/>
              </a:solidFill>
              <a:latin typeface="Calibri"/>
              <a:ea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black"/>
                </a:solidFill>
                <a:latin typeface="Calibri"/>
                <a:ea typeface="宋体" pitchFamily="2" charset="-122"/>
              </a:rPr>
              <a:t>4 – DL internal flows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BC46404-4549-47BF-A17D-1BE3CAC42F06}"/>
              </a:ext>
            </a:extLst>
          </p:cNvPr>
          <p:cNvSpPr/>
          <p:nvPr/>
        </p:nvSpPr>
        <p:spPr>
          <a:xfrm>
            <a:off x="4151784" y="415813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3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8EE44A5-BFA8-4DF7-9320-DF97EF387506}"/>
              </a:ext>
            </a:extLst>
          </p:cNvPr>
          <p:cNvSpPr/>
          <p:nvPr/>
        </p:nvSpPr>
        <p:spPr>
          <a:xfrm>
            <a:off x="4334200" y="4077072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3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25B20FF-7707-4544-827D-D63E3182032A}"/>
              </a:ext>
            </a:extLst>
          </p:cNvPr>
          <p:cNvSpPr/>
          <p:nvPr/>
        </p:nvSpPr>
        <p:spPr>
          <a:xfrm>
            <a:off x="4766248" y="4296602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3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DFE780F-E2B9-47AD-9E89-CE9624093F38}"/>
              </a:ext>
            </a:extLst>
          </p:cNvPr>
          <p:cNvSpPr/>
          <p:nvPr/>
        </p:nvSpPr>
        <p:spPr>
          <a:xfrm>
            <a:off x="6566448" y="3789040"/>
            <a:ext cx="177624" cy="14051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4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77CE81F-ACFF-4DC1-A15F-D20615E77B4F}"/>
              </a:ext>
            </a:extLst>
          </p:cNvPr>
          <p:cNvSpPr/>
          <p:nvPr/>
        </p:nvSpPr>
        <p:spPr>
          <a:xfrm>
            <a:off x="6672064" y="4368610"/>
            <a:ext cx="177624" cy="14051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4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C57C9CD-16A2-4F6B-960D-524AFCC47C7E}"/>
              </a:ext>
            </a:extLst>
          </p:cNvPr>
          <p:cNvSpPr/>
          <p:nvPr/>
        </p:nvSpPr>
        <p:spPr>
          <a:xfrm>
            <a:off x="5774360" y="4152586"/>
            <a:ext cx="177624" cy="14051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4</a:t>
            </a:r>
          </a:p>
        </p:txBody>
      </p:sp>
      <p:sp>
        <p:nvSpPr>
          <p:cNvPr id="4" name="Cylinder 3">
            <a:extLst>
              <a:ext uri="{FF2B5EF4-FFF2-40B4-BE49-F238E27FC236}">
                <a16:creationId xmlns:a16="http://schemas.microsoft.com/office/drawing/2014/main" id="{6EA52B30-262C-40C5-B21E-1D10B6F4B0BF}"/>
              </a:ext>
            </a:extLst>
          </p:cNvPr>
          <p:cNvSpPr/>
          <p:nvPr/>
        </p:nvSpPr>
        <p:spPr>
          <a:xfrm rot="5400000">
            <a:off x="4867850" y="2987811"/>
            <a:ext cx="368079" cy="6264686"/>
          </a:xfrm>
          <a:prstGeom prst="ca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Calibri"/>
              </a:rPr>
              <a:t>DMAAP MR/DR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871ED8-9102-47E5-A73C-ED41A8203A09}"/>
              </a:ext>
            </a:extLst>
          </p:cNvPr>
          <p:cNvCxnSpPr>
            <a:cxnSpLocks/>
          </p:cNvCxnSpPr>
          <p:nvPr/>
        </p:nvCxnSpPr>
        <p:spPr>
          <a:xfrm>
            <a:off x="2783632" y="5445224"/>
            <a:ext cx="0" cy="4908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3B3F4CF-44FF-4977-84F8-FA8691D2429D}"/>
              </a:ext>
            </a:extLst>
          </p:cNvPr>
          <p:cNvCxnSpPr>
            <a:cxnSpLocks/>
          </p:cNvCxnSpPr>
          <p:nvPr/>
        </p:nvCxnSpPr>
        <p:spPr>
          <a:xfrm>
            <a:off x="3575720" y="5445225"/>
            <a:ext cx="0" cy="4908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D7FF3B4-12CA-4ACB-AB6D-44DCB763082D}"/>
              </a:ext>
            </a:extLst>
          </p:cNvPr>
          <p:cNvCxnSpPr>
            <a:cxnSpLocks/>
          </p:cNvCxnSpPr>
          <p:nvPr/>
        </p:nvCxnSpPr>
        <p:spPr>
          <a:xfrm>
            <a:off x="4367808" y="5445225"/>
            <a:ext cx="0" cy="4908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AABED2F6-E9C7-40C7-A577-B3AD2A8E9E00}"/>
              </a:ext>
            </a:extLst>
          </p:cNvPr>
          <p:cNvCxnSpPr>
            <a:stCxn id="17" idx="1"/>
          </p:cNvCxnSpPr>
          <p:nvPr/>
        </p:nvCxnSpPr>
        <p:spPr>
          <a:xfrm rot="10800000" flipV="1">
            <a:off x="2099555" y="3782344"/>
            <a:ext cx="283536" cy="2153768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DBEE95F-9556-4BEA-A1F8-072368135B93}"/>
              </a:ext>
            </a:extLst>
          </p:cNvPr>
          <p:cNvCxnSpPr/>
          <p:nvPr/>
        </p:nvCxnSpPr>
        <p:spPr>
          <a:xfrm>
            <a:off x="2279576" y="4725144"/>
            <a:ext cx="0" cy="12109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46B4E6E-2C14-41A6-9CA8-68E09A9FD407}"/>
              </a:ext>
            </a:extLst>
          </p:cNvPr>
          <p:cNvCxnSpPr/>
          <p:nvPr/>
        </p:nvCxnSpPr>
        <p:spPr>
          <a:xfrm flipV="1">
            <a:off x="2099554" y="2493646"/>
            <a:ext cx="0" cy="12953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C7B7932-4094-437C-AFC4-0DFD16F9C532}"/>
              </a:ext>
            </a:extLst>
          </p:cNvPr>
          <p:cNvCxnSpPr/>
          <p:nvPr/>
        </p:nvCxnSpPr>
        <p:spPr>
          <a:xfrm>
            <a:off x="2099555" y="2493646"/>
            <a:ext cx="26479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47CDADE0-F40B-4094-BD27-655C210B5861}"/>
              </a:ext>
            </a:extLst>
          </p:cNvPr>
          <p:cNvSpPr/>
          <p:nvPr/>
        </p:nvSpPr>
        <p:spPr>
          <a:xfrm>
            <a:off x="1957936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241B848-F24A-42EB-B51E-4FCAFD81F7F8}"/>
              </a:ext>
            </a:extLst>
          </p:cNvPr>
          <p:cNvSpPr/>
          <p:nvPr/>
        </p:nvSpPr>
        <p:spPr>
          <a:xfrm>
            <a:off x="2317976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3598512F-FBFF-456B-94E9-019C3029AE22}"/>
              </a:ext>
            </a:extLst>
          </p:cNvPr>
          <p:cNvSpPr/>
          <p:nvPr/>
        </p:nvSpPr>
        <p:spPr>
          <a:xfrm>
            <a:off x="2822032" y="5664754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7188535-1455-4CEB-9A28-E370F6E3FB37}"/>
              </a:ext>
            </a:extLst>
          </p:cNvPr>
          <p:cNvSpPr/>
          <p:nvPr/>
        </p:nvSpPr>
        <p:spPr>
          <a:xfrm>
            <a:off x="3575720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61E0ACD-23C1-4E4D-B12F-407B81D2E81F}"/>
              </a:ext>
            </a:extLst>
          </p:cNvPr>
          <p:cNvSpPr/>
          <p:nvPr/>
        </p:nvSpPr>
        <p:spPr>
          <a:xfrm>
            <a:off x="4406208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D72214A0-0C23-4F88-AE77-D2C9F04781AD}"/>
              </a:ext>
            </a:extLst>
          </p:cNvPr>
          <p:cNvCxnSpPr>
            <a:stCxn id="4" idx="2"/>
          </p:cNvCxnSpPr>
          <p:nvPr/>
        </p:nvCxnSpPr>
        <p:spPr>
          <a:xfrm rot="16200000" flipV="1">
            <a:off x="4224253" y="5108478"/>
            <a:ext cx="1259227" cy="396049"/>
          </a:xfrm>
          <a:prstGeom prst="bentConnector5">
            <a:avLst>
              <a:gd name="adj1" fmla="val 18154"/>
              <a:gd name="adj2" fmla="val 1216"/>
              <a:gd name="adj3" fmla="val 81846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E6E47516-1758-4765-BC0C-E91245BEA8A8}"/>
              </a:ext>
            </a:extLst>
          </p:cNvPr>
          <p:cNvSpPr/>
          <p:nvPr/>
        </p:nvSpPr>
        <p:spPr>
          <a:xfrm>
            <a:off x="4694240" y="4725144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61140609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E06F69-16F7-4664-BB3A-239BC18B1434}"/>
              </a:ext>
            </a:extLst>
          </p:cNvPr>
          <p:cNvSpPr/>
          <p:nvPr/>
        </p:nvSpPr>
        <p:spPr>
          <a:xfrm>
            <a:off x="1477818" y="1124744"/>
            <a:ext cx="5412208" cy="54006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C52610-F011-4943-9DD0-560B81E0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0221" y="197831"/>
            <a:ext cx="8696878" cy="62988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DCAE DL Support</a:t>
            </a:r>
            <a:endParaRPr lang="en-GB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9AEAFDD-77D0-445D-9187-258148351418}"/>
              </a:ext>
            </a:extLst>
          </p:cNvPr>
          <p:cNvSpPr/>
          <p:nvPr/>
        </p:nvSpPr>
        <p:spPr>
          <a:xfrm>
            <a:off x="1679050" y="1666846"/>
            <a:ext cx="4464872" cy="406641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C9D6D-6644-4A32-8259-670C9850037B}"/>
              </a:ext>
            </a:extLst>
          </p:cNvPr>
          <p:cNvSpPr txBox="1"/>
          <p:nvPr/>
        </p:nvSpPr>
        <p:spPr>
          <a:xfrm>
            <a:off x="2098533" y="1698053"/>
            <a:ext cx="171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DCAE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A03390-23DE-4CAC-9C9E-F41BFED25BB5}"/>
              </a:ext>
            </a:extLst>
          </p:cNvPr>
          <p:cNvSpPr/>
          <p:nvPr/>
        </p:nvSpPr>
        <p:spPr>
          <a:xfrm>
            <a:off x="2805540" y="5173593"/>
            <a:ext cx="653238" cy="271631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Collector1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C52CEC-251F-4D7E-BF77-FADF3BB9C37E}"/>
              </a:ext>
            </a:extLst>
          </p:cNvPr>
          <p:cNvSpPr/>
          <p:nvPr/>
        </p:nvSpPr>
        <p:spPr>
          <a:xfrm>
            <a:off x="3668945" y="5173593"/>
            <a:ext cx="653238" cy="271631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Collector2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BE5B3D-A698-4038-B7CF-AF889B80CBC6}"/>
              </a:ext>
            </a:extLst>
          </p:cNvPr>
          <p:cNvSpPr/>
          <p:nvPr/>
        </p:nvSpPr>
        <p:spPr>
          <a:xfrm>
            <a:off x="2759864" y="4437111"/>
            <a:ext cx="1084615" cy="288032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Collectors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FE8936-4553-4729-AFD5-B520B6B2C8D1}"/>
              </a:ext>
            </a:extLst>
          </p:cNvPr>
          <p:cNvSpPr/>
          <p:nvPr/>
        </p:nvSpPr>
        <p:spPr>
          <a:xfrm>
            <a:off x="2805540" y="4364354"/>
            <a:ext cx="1084615" cy="31253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processor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FB0D38-0185-4FF8-ADBA-6825495CC5DF}"/>
              </a:ext>
            </a:extLst>
          </p:cNvPr>
          <p:cNvSpPr/>
          <p:nvPr/>
        </p:nvSpPr>
        <p:spPr>
          <a:xfrm>
            <a:off x="2863379" y="3626077"/>
            <a:ext cx="1593157" cy="31253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processor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60B4B6-22A2-4900-B1A4-E2BD38A139C6}"/>
              </a:ext>
            </a:extLst>
          </p:cNvPr>
          <p:cNvSpPr/>
          <p:nvPr/>
        </p:nvSpPr>
        <p:spPr>
          <a:xfrm>
            <a:off x="2897991" y="3560014"/>
            <a:ext cx="1593157" cy="31253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Analytics/CE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87A930-978B-4EDA-AFF3-9E27971E0BD1}"/>
              </a:ext>
            </a:extLst>
          </p:cNvPr>
          <p:cNvSpPr/>
          <p:nvPr/>
        </p:nvSpPr>
        <p:spPr>
          <a:xfrm>
            <a:off x="2844637" y="2060849"/>
            <a:ext cx="2900446" cy="1171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PNDA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040890C-D63A-4741-AE5E-418ABCD81E5F}"/>
              </a:ext>
            </a:extLst>
          </p:cNvPr>
          <p:cNvSpPr/>
          <p:nvPr/>
        </p:nvSpPr>
        <p:spPr>
          <a:xfrm>
            <a:off x="3011890" y="2493647"/>
            <a:ext cx="576064" cy="436103"/>
          </a:xfrm>
          <a:prstGeom prst="round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PNDA Framework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458311E-E0D1-40A6-A684-B982F8580AD3}"/>
              </a:ext>
            </a:extLst>
          </p:cNvPr>
          <p:cNvSpPr/>
          <p:nvPr/>
        </p:nvSpPr>
        <p:spPr>
          <a:xfrm>
            <a:off x="3731971" y="2191472"/>
            <a:ext cx="621049" cy="238100"/>
          </a:xfrm>
          <a:prstGeom prst="ellips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App1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8A717B5-879C-43A2-A98A-15DA5F489824}"/>
              </a:ext>
            </a:extLst>
          </p:cNvPr>
          <p:cNvSpPr/>
          <p:nvPr/>
        </p:nvSpPr>
        <p:spPr>
          <a:xfrm>
            <a:off x="4146011" y="2511519"/>
            <a:ext cx="621049" cy="238100"/>
          </a:xfrm>
          <a:prstGeom prst="ellips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App2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D93037C2-AF7E-4A9F-9958-21FC7C46754C}"/>
              </a:ext>
            </a:extLst>
          </p:cNvPr>
          <p:cNvSpPr/>
          <p:nvPr/>
        </p:nvSpPr>
        <p:spPr>
          <a:xfrm>
            <a:off x="3694606" y="2868316"/>
            <a:ext cx="1131574" cy="331659"/>
          </a:xfrm>
          <a:prstGeom prst="flowChartMagneticDisk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Hadoop</a:t>
            </a:r>
          </a:p>
        </p:txBody>
      </p: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D00A1745-4DD6-4E05-8757-5C9F69FD02D9}"/>
              </a:ext>
            </a:extLst>
          </p:cNvPr>
          <p:cNvSpPr/>
          <p:nvPr/>
        </p:nvSpPr>
        <p:spPr>
          <a:xfrm>
            <a:off x="4857489" y="3494790"/>
            <a:ext cx="651679" cy="369930"/>
          </a:xfrm>
          <a:prstGeom prst="flowChartMagneticDisk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Postgres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1981112-1BD0-48A9-9283-28A61A671D0A}"/>
              </a:ext>
            </a:extLst>
          </p:cNvPr>
          <p:cNvCxnSpPr>
            <a:cxnSpLocks/>
          </p:cNvCxnSpPr>
          <p:nvPr/>
        </p:nvCxnSpPr>
        <p:spPr>
          <a:xfrm>
            <a:off x="2759864" y="4869160"/>
            <a:ext cx="2985219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46DB8D87-9C38-4E29-99D0-AB6226C2AC38}"/>
              </a:ext>
            </a:extLst>
          </p:cNvPr>
          <p:cNvSpPr/>
          <p:nvPr/>
        </p:nvSpPr>
        <p:spPr>
          <a:xfrm>
            <a:off x="4515729" y="5173593"/>
            <a:ext cx="653238" cy="271631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Collector3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56D028-E597-48FB-9144-D2267324526E}"/>
              </a:ext>
            </a:extLst>
          </p:cNvPr>
          <p:cNvSpPr/>
          <p:nvPr/>
        </p:nvSpPr>
        <p:spPr>
          <a:xfrm>
            <a:off x="4416048" y="4355629"/>
            <a:ext cx="789211" cy="31253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 Feeder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3483124-359A-4BDA-8D8A-7EEDA138A012}"/>
              </a:ext>
            </a:extLst>
          </p:cNvPr>
          <p:cNvSpPr txBox="1"/>
          <p:nvPr/>
        </p:nvSpPr>
        <p:spPr>
          <a:xfrm>
            <a:off x="2399833" y="114124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ONAP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9CAB04B-DD42-4ACA-9229-EEC0D47CA581}"/>
              </a:ext>
            </a:extLst>
          </p:cNvPr>
          <p:cNvSpPr/>
          <p:nvPr/>
        </p:nvSpPr>
        <p:spPr>
          <a:xfrm>
            <a:off x="7221682" y="1357745"/>
            <a:ext cx="2570485" cy="4375511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Flowchart: Magnetic Disk 31">
            <a:extLst>
              <a:ext uri="{FF2B5EF4-FFF2-40B4-BE49-F238E27FC236}">
                <a16:creationId xmlns:a16="http://schemas.microsoft.com/office/drawing/2014/main" id="{319129FF-8085-44FD-8FCB-87E98D49CB87}"/>
              </a:ext>
            </a:extLst>
          </p:cNvPr>
          <p:cNvSpPr/>
          <p:nvPr/>
        </p:nvSpPr>
        <p:spPr>
          <a:xfrm>
            <a:off x="7501560" y="2938604"/>
            <a:ext cx="774628" cy="405477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 Search Engine (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ElasticSearch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36" name="Flowchart: Magnetic Disk 35">
            <a:extLst>
              <a:ext uri="{FF2B5EF4-FFF2-40B4-BE49-F238E27FC236}">
                <a16:creationId xmlns:a16="http://schemas.microsoft.com/office/drawing/2014/main" id="{A9FECEED-45E5-40E6-ADB4-95C27DE14DC2}"/>
              </a:ext>
            </a:extLst>
          </p:cNvPr>
          <p:cNvSpPr/>
          <p:nvPr/>
        </p:nvSpPr>
        <p:spPr>
          <a:xfrm>
            <a:off x="7515909" y="4710142"/>
            <a:ext cx="774628" cy="508945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OLAP Store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(Druid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lowchart: Magnetic Disk 36">
            <a:extLst>
              <a:ext uri="{FF2B5EF4-FFF2-40B4-BE49-F238E27FC236}">
                <a16:creationId xmlns:a16="http://schemas.microsoft.com/office/drawing/2014/main" id="{2320D871-2F7B-44CB-9D06-E88F1E51E3E3}"/>
              </a:ext>
            </a:extLst>
          </p:cNvPr>
          <p:cNvSpPr/>
          <p:nvPr/>
        </p:nvSpPr>
        <p:spPr>
          <a:xfrm>
            <a:off x="7524819" y="3834681"/>
            <a:ext cx="774628" cy="508945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Document Store (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Couchbasse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10A8A91-FAC7-482C-88E6-71431514EF46}"/>
              </a:ext>
            </a:extLst>
          </p:cNvPr>
          <p:cNvCxnSpPr>
            <a:cxnSpLocks/>
          </p:cNvCxnSpPr>
          <p:nvPr/>
        </p:nvCxnSpPr>
        <p:spPr>
          <a:xfrm flipV="1">
            <a:off x="4945172" y="3903736"/>
            <a:ext cx="236828" cy="477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BA2FF6D-BDD8-4D4C-87B7-EF1D0493223F}"/>
              </a:ext>
            </a:extLst>
          </p:cNvPr>
          <p:cNvCxnSpPr>
            <a:cxnSpLocks/>
          </p:cNvCxnSpPr>
          <p:nvPr/>
        </p:nvCxnSpPr>
        <p:spPr>
          <a:xfrm flipH="1" flipV="1">
            <a:off x="4172287" y="3199976"/>
            <a:ext cx="777672" cy="1172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BDC988C-4E3C-46DD-BAF0-F2E6B0D3E88B}"/>
              </a:ext>
            </a:extLst>
          </p:cNvPr>
          <p:cNvSpPr txBox="1"/>
          <p:nvPr/>
        </p:nvSpPr>
        <p:spPr>
          <a:xfrm>
            <a:off x="7383449" y="1472108"/>
            <a:ext cx="1694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External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rPr>
              <a:t>DataLake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2EC6797-694D-4AE0-A054-AB17AF48A1C3}"/>
              </a:ext>
            </a:extLst>
          </p:cNvPr>
          <p:cNvSpPr/>
          <p:nvPr/>
        </p:nvSpPr>
        <p:spPr>
          <a:xfrm>
            <a:off x="8723431" y="4762504"/>
            <a:ext cx="774628" cy="37097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Superset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0268819-C21B-460A-BBB0-A23B43429F13}"/>
              </a:ext>
            </a:extLst>
          </p:cNvPr>
          <p:cNvSpPr/>
          <p:nvPr/>
        </p:nvSpPr>
        <p:spPr>
          <a:xfrm>
            <a:off x="4826180" y="2404367"/>
            <a:ext cx="621049" cy="238100"/>
          </a:xfrm>
          <a:prstGeom prst="ellips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App3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3FF2667-4A5D-4B0F-819C-95A7E478A5A4}"/>
              </a:ext>
            </a:extLst>
          </p:cNvPr>
          <p:cNvCxnSpPr>
            <a:cxnSpLocks/>
          </p:cNvCxnSpPr>
          <p:nvPr/>
        </p:nvCxnSpPr>
        <p:spPr>
          <a:xfrm flipV="1">
            <a:off x="2759864" y="4208168"/>
            <a:ext cx="2985219" cy="1292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2F39FDC-73BB-4CAC-ADBF-2191CF511EB6}"/>
              </a:ext>
            </a:extLst>
          </p:cNvPr>
          <p:cNvCxnSpPr>
            <a:cxnSpLocks/>
          </p:cNvCxnSpPr>
          <p:nvPr/>
        </p:nvCxnSpPr>
        <p:spPr>
          <a:xfrm>
            <a:off x="4491147" y="3626077"/>
            <a:ext cx="3953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5BC46404-4549-47BF-A17D-1BE3CAC42F06}"/>
              </a:ext>
            </a:extLst>
          </p:cNvPr>
          <p:cNvSpPr/>
          <p:nvPr/>
        </p:nvSpPr>
        <p:spPr>
          <a:xfrm>
            <a:off x="4632071" y="415813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8EE44A5-BFA8-4DF7-9320-DF97EF387506}"/>
              </a:ext>
            </a:extLst>
          </p:cNvPr>
          <p:cNvSpPr/>
          <p:nvPr/>
        </p:nvSpPr>
        <p:spPr>
          <a:xfrm>
            <a:off x="4989977" y="4077072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4" name="Cylinder 3">
            <a:extLst>
              <a:ext uri="{FF2B5EF4-FFF2-40B4-BE49-F238E27FC236}">
                <a16:creationId xmlns:a16="http://schemas.microsoft.com/office/drawing/2014/main" id="{6EA52B30-262C-40C5-B21E-1D10B6F4B0BF}"/>
              </a:ext>
            </a:extLst>
          </p:cNvPr>
          <p:cNvSpPr/>
          <p:nvPr/>
        </p:nvSpPr>
        <p:spPr>
          <a:xfrm rot="5400000">
            <a:off x="3791245" y="3951531"/>
            <a:ext cx="368079" cy="4337249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DMAAP MR/DR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871ED8-9102-47E5-A73C-ED41A8203A09}"/>
              </a:ext>
            </a:extLst>
          </p:cNvPr>
          <p:cNvCxnSpPr>
            <a:cxnSpLocks/>
          </p:cNvCxnSpPr>
          <p:nvPr/>
        </p:nvCxnSpPr>
        <p:spPr>
          <a:xfrm>
            <a:off x="3263919" y="5445224"/>
            <a:ext cx="0" cy="4908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3B3F4CF-44FF-4977-84F8-FA8691D2429D}"/>
              </a:ext>
            </a:extLst>
          </p:cNvPr>
          <p:cNvCxnSpPr>
            <a:cxnSpLocks/>
          </p:cNvCxnSpPr>
          <p:nvPr/>
        </p:nvCxnSpPr>
        <p:spPr>
          <a:xfrm>
            <a:off x="4056007" y="5445225"/>
            <a:ext cx="0" cy="4908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D7FF3B4-12CA-4ACB-AB6D-44DCB763082D}"/>
              </a:ext>
            </a:extLst>
          </p:cNvPr>
          <p:cNvCxnSpPr>
            <a:cxnSpLocks/>
          </p:cNvCxnSpPr>
          <p:nvPr/>
        </p:nvCxnSpPr>
        <p:spPr>
          <a:xfrm>
            <a:off x="4848095" y="5445225"/>
            <a:ext cx="0" cy="4908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AABED2F6-E9C7-40C7-A577-B3AD2A8E9E00}"/>
              </a:ext>
            </a:extLst>
          </p:cNvPr>
          <p:cNvCxnSpPr>
            <a:stCxn id="17" idx="1"/>
          </p:cNvCxnSpPr>
          <p:nvPr/>
        </p:nvCxnSpPr>
        <p:spPr>
          <a:xfrm rot="10800000" flipV="1">
            <a:off x="2579842" y="3782344"/>
            <a:ext cx="283536" cy="2153768"/>
          </a:xfrm>
          <a:prstGeom prst="bentConnector2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DBEE95F-9556-4BEA-A1F8-072368135B93}"/>
              </a:ext>
            </a:extLst>
          </p:cNvPr>
          <p:cNvCxnSpPr/>
          <p:nvPr/>
        </p:nvCxnSpPr>
        <p:spPr>
          <a:xfrm>
            <a:off x="2759863" y="4725144"/>
            <a:ext cx="0" cy="121096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46B4E6E-2C14-41A6-9CA8-68E09A9FD407}"/>
              </a:ext>
            </a:extLst>
          </p:cNvPr>
          <p:cNvCxnSpPr/>
          <p:nvPr/>
        </p:nvCxnSpPr>
        <p:spPr>
          <a:xfrm flipV="1">
            <a:off x="2579841" y="2493646"/>
            <a:ext cx="0" cy="12953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C7B7932-4094-437C-AFC4-0DFD16F9C532}"/>
              </a:ext>
            </a:extLst>
          </p:cNvPr>
          <p:cNvCxnSpPr/>
          <p:nvPr/>
        </p:nvCxnSpPr>
        <p:spPr>
          <a:xfrm>
            <a:off x="2579842" y="2493646"/>
            <a:ext cx="26479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47CDADE0-F40B-4094-BD27-655C210B5861}"/>
              </a:ext>
            </a:extLst>
          </p:cNvPr>
          <p:cNvSpPr/>
          <p:nvPr/>
        </p:nvSpPr>
        <p:spPr>
          <a:xfrm>
            <a:off x="2438223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241B848-F24A-42EB-B51E-4FCAFD81F7F8}"/>
              </a:ext>
            </a:extLst>
          </p:cNvPr>
          <p:cNvSpPr/>
          <p:nvPr/>
        </p:nvSpPr>
        <p:spPr>
          <a:xfrm>
            <a:off x="2798263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3598512F-FBFF-456B-94E9-019C3029AE22}"/>
              </a:ext>
            </a:extLst>
          </p:cNvPr>
          <p:cNvSpPr/>
          <p:nvPr/>
        </p:nvSpPr>
        <p:spPr>
          <a:xfrm>
            <a:off x="3302319" y="5664754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7188535-1455-4CEB-9A28-E370F6E3FB37}"/>
              </a:ext>
            </a:extLst>
          </p:cNvPr>
          <p:cNvSpPr/>
          <p:nvPr/>
        </p:nvSpPr>
        <p:spPr>
          <a:xfrm>
            <a:off x="4056007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61E0ACD-23C1-4E4D-B12F-407B81D2E81F}"/>
              </a:ext>
            </a:extLst>
          </p:cNvPr>
          <p:cNvSpPr/>
          <p:nvPr/>
        </p:nvSpPr>
        <p:spPr>
          <a:xfrm>
            <a:off x="4886495" y="5661248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D72214A0-0C23-4F88-AE77-D2C9F04781AD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49907" y="5163115"/>
            <a:ext cx="1259220" cy="286773"/>
          </a:xfrm>
          <a:prstGeom prst="bentConnector3">
            <a:avLst>
              <a:gd name="adj1" fmla="val 6467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E6E47516-1758-4765-BC0C-E91245BEA8A8}"/>
              </a:ext>
            </a:extLst>
          </p:cNvPr>
          <p:cNvSpPr/>
          <p:nvPr/>
        </p:nvSpPr>
        <p:spPr>
          <a:xfrm>
            <a:off x="5174527" y="4725144"/>
            <a:ext cx="177624" cy="14051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73D19E4C-F218-4B96-A276-9B58FA453F84}"/>
              </a:ext>
            </a:extLst>
          </p:cNvPr>
          <p:cNvSpPr/>
          <p:nvPr/>
        </p:nvSpPr>
        <p:spPr>
          <a:xfrm>
            <a:off x="8769611" y="3837193"/>
            <a:ext cx="774628" cy="37097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Query/UI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674C8276-BE5C-47AD-85FE-3EB7B5A39B37}"/>
              </a:ext>
            </a:extLst>
          </p:cNvPr>
          <p:cNvSpPr/>
          <p:nvPr/>
        </p:nvSpPr>
        <p:spPr>
          <a:xfrm>
            <a:off x="8769611" y="2925437"/>
            <a:ext cx="774628" cy="37097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Kibana</a:t>
            </a:r>
          </a:p>
        </p:txBody>
      </p:sp>
      <p:sp>
        <p:nvSpPr>
          <p:cNvPr id="77" name="Flowchart: Magnetic Disk 76">
            <a:extLst>
              <a:ext uri="{FF2B5EF4-FFF2-40B4-BE49-F238E27FC236}">
                <a16:creationId xmlns:a16="http://schemas.microsoft.com/office/drawing/2014/main" id="{1AF80DA8-5600-4C5B-9FAB-A6A7E8D2E083}"/>
              </a:ext>
            </a:extLst>
          </p:cNvPr>
          <p:cNvSpPr/>
          <p:nvPr/>
        </p:nvSpPr>
        <p:spPr>
          <a:xfrm>
            <a:off x="7483584" y="2273951"/>
            <a:ext cx="1055922" cy="382041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Hadoop</a:t>
            </a:r>
          </a:p>
        </p:txBody>
      </p:sp>
      <p:sp>
        <p:nvSpPr>
          <p:cNvPr id="78" name="Flowchart: Magnetic Disk 77">
            <a:extLst>
              <a:ext uri="{FF2B5EF4-FFF2-40B4-BE49-F238E27FC236}">
                <a16:creationId xmlns:a16="http://schemas.microsoft.com/office/drawing/2014/main" id="{209742B4-94B1-45F3-B4B4-624260D9A7B1}"/>
              </a:ext>
            </a:extLst>
          </p:cNvPr>
          <p:cNvSpPr/>
          <p:nvPr/>
        </p:nvSpPr>
        <p:spPr>
          <a:xfrm>
            <a:off x="6003631" y="1193347"/>
            <a:ext cx="741397" cy="54128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ONAP Logging Elastic Search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B98AE8D8-BEA7-444B-9E97-4A7A58E9CD58}"/>
              </a:ext>
            </a:extLst>
          </p:cNvPr>
          <p:cNvSpPr/>
          <p:nvPr/>
        </p:nvSpPr>
        <p:spPr>
          <a:xfrm>
            <a:off x="1806661" y="2403345"/>
            <a:ext cx="410086" cy="2783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DCAE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Dashboard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0DFCFAF-B099-4A2A-8C1D-9E654E9D0B95}"/>
              </a:ext>
            </a:extLst>
          </p:cNvPr>
          <p:cNvSpPr/>
          <p:nvPr/>
        </p:nvSpPr>
        <p:spPr>
          <a:xfrm>
            <a:off x="1972454" y="4372144"/>
            <a:ext cx="641229" cy="373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 Admin UI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93B66A4-AE09-4A28-879F-BAFAFFA5A7BB}"/>
              </a:ext>
            </a:extLst>
          </p:cNvPr>
          <p:cNvCxnSpPr>
            <a:cxnSpLocks/>
          </p:cNvCxnSpPr>
          <p:nvPr/>
        </p:nvCxnSpPr>
        <p:spPr>
          <a:xfrm flipV="1">
            <a:off x="5205259" y="2410756"/>
            <a:ext cx="2278324" cy="21103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DD92559-5399-49B2-BD96-A32ED2BF0B9D}"/>
              </a:ext>
            </a:extLst>
          </p:cNvPr>
          <p:cNvCxnSpPr>
            <a:cxnSpLocks/>
            <a:stCxn id="29" idx="3"/>
            <a:endCxn id="32" idx="2"/>
          </p:cNvCxnSpPr>
          <p:nvPr/>
        </p:nvCxnSpPr>
        <p:spPr>
          <a:xfrm flipV="1">
            <a:off x="5205259" y="3141343"/>
            <a:ext cx="2296301" cy="13705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2AFFA58-186A-4FFF-8F9F-8921710A0050}"/>
              </a:ext>
            </a:extLst>
          </p:cNvPr>
          <p:cNvCxnSpPr/>
          <p:nvPr/>
        </p:nvCxnSpPr>
        <p:spPr>
          <a:xfrm flipV="1">
            <a:off x="5205259" y="4208168"/>
            <a:ext cx="2296301" cy="3037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5AEB8CB7-E76B-4CAE-8ECB-99B6B37F8C09}"/>
              </a:ext>
            </a:extLst>
          </p:cNvPr>
          <p:cNvCxnSpPr>
            <a:cxnSpLocks/>
            <a:endCxn id="36" idx="2"/>
          </p:cNvCxnSpPr>
          <p:nvPr/>
        </p:nvCxnSpPr>
        <p:spPr>
          <a:xfrm>
            <a:off x="5254011" y="4521132"/>
            <a:ext cx="2261898" cy="4434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625B20FF-7707-4544-827D-D63E3182032A}"/>
              </a:ext>
            </a:extLst>
          </p:cNvPr>
          <p:cNvSpPr/>
          <p:nvPr/>
        </p:nvSpPr>
        <p:spPr>
          <a:xfrm>
            <a:off x="5265008" y="4370489"/>
            <a:ext cx="180657" cy="17315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B4F15B50-A405-4077-A229-D2386B8C13C8}"/>
              </a:ext>
            </a:extLst>
          </p:cNvPr>
          <p:cNvCxnSpPr>
            <a:cxnSpLocks/>
            <a:endCxn id="78" idx="3"/>
          </p:cNvCxnSpPr>
          <p:nvPr/>
        </p:nvCxnSpPr>
        <p:spPr>
          <a:xfrm flipV="1">
            <a:off x="5240220" y="1734627"/>
            <a:ext cx="1134110" cy="27394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9ED898E-6C93-4A65-B9B2-DCF3B54E7721}"/>
              </a:ext>
            </a:extLst>
          </p:cNvPr>
          <p:cNvCxnSpPr>
            <a:cxnSpLocks/>
            <a:endCxn id="59" idx="1"/>
          </p:cNvCxnSpPr>
          <p:nvPr/>
        </p:nvCxnSpPr>
        <p:spPr>
          <a:xfrm>
            <a:off x="8299447" y="4947992"/>
            <a:ext cx="4239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AA5AF986-FB62-4E9B-A7B8-4F6C9957AE0B}"/>
              </a:ext>
            </a:extLst>
          </p:cNvPr>
          <p:cNvSpPr/>
          <p:nvPr/>
        </p:nvSpPr>
        <p:spPr>
          <a:xfrm>
            <a:off x="8737286" y="5210465"/>
            <a:ext cx="774628" cy="370975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Grafana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C248141-DC81-4742-A0E3-C9D42BF6EF03}"/>
              </a:ext>
            </a:extLst>
          </p:cNvPr>
          <p:cNvCxnSpPr/>
          <p:nvPr/>
        </p:nvCxnSpPr>
        <p:spPr>
          <a:xfrm>
            <a:off x="8299447" y="4964615"/>
            <a:ext cx="423984" cy="4806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8B5EE289-F837-4105-A01A-3836EA6A723F}"/>
              </a:ext>
            </a:extLst>
          </p:cNvPr>
          <p:cNvCxnSpPr>
            <a:cxnSpLocks/>
            <a:endCxn id="68" idx="1"/>
          </p:cNvCxnSpPr>
          <p:nvPr/>
        </p:nvCxnSpPr>
        <p:spPr>
          <a:xfrm>
            <a:off x="8322706" y="4022681"/>
            <a:ext cx="446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98CC0544-2DF7-4BEF-B6BC-5641248E4C02}"/>
              </a:ext>
            </a:extLst>
          </p:cNvPr>
          <p:cNvCxnSpPr>
            <a:cxnSpLocks/>
          </p:cNvCxnSpPr>
          <p:nvPr/>
        </p:nvCxnSpPr>
        <p:spPr>
          <a:xfrm>
            <a:off x="8322706" y="3141343"/>
            <a:ext cx="4236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164965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B7DD33-19FD-4452-A2C3-65BD5AC0505B}"/>
              </a:ext>
            </a:extLst>
          </p:cNvPr>
          <p:cNvSpPr txBox="1">
            <a:spLocks/>
          </p:cNvSpPr>
          <p:nvPr/>
        </p:nvSpPr>
        <p:spPr>
          <a:xfrm>
            <a:off x="279449" y="180070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cs typeface="Arial" panose="020B0604020202020204" pitchFamily="34" charset="0"/>
              </a:rPr>
              <a:t>ONAP DCAE R3 ARCHITECTURE </a:t>
            </a:r>
            <a:endParaRPr lang="en-US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8B4573-5C7D-42B0-B1A5-E1A2D03457A1}"/>
              </a:ext>
            </a:extLst>
          </p:cNvPr>
          <p:cNvSpPr/>
          <p:nvPr/>
        </p:nvSpPr>
        <p:spPr>
          <a:xfrm>
            <a:off x="863506" y="1507649"/>
            <a:ext cx="10454781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0D5A83-4378-46D2-8B1F-D489E52B70B0}"/>
              </a:ext>
            </a:extLst>
          </p:cNvPr>
          <p:cNvSpPr/>
          <p:nvPr/>
        </p:nvSpPr>
        <p:spPr>
          <a:xfrm>
            <a:off x="1410191" y="1869670"/>
            <a:ext cx="5290653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DCAE Services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FBFE5C-FC13-4DB2-BEA0-F4A54B28563F}"/>
              </a:ext>
            </a:extLst>
          </p:cNvPr>
          <p:cNvSpPr/>
          <p:nvPr/>
        </p:nvSpPr>
        <p:spPr>
          <a:xfrm>
            <a:off x="2978311" y="4526256"/>
            <a:ext cx="922456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VESCollector (JSON</a:t>
            </a:r>
            <a:r>
              <a:rPr lang="en-US" sz="1100" dirty="0"/>
              <a:t>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627C8DA-39E1-4428-9F91-563B0CD78E9C}"/>
              </a:ext>
            </a:extLst>
          </p:cNvPr>
          <p:cNvSpPr/>
          <p:nvPr/>
        </p:nvSpPr>
        <p:spPr>
          <a:xfrm>
            <a:off x="4161955" y="4522997"/>
            <a:ext cx="922456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DataFile Collector</a:t>
            </a:r>
            <a:endParaRPr lang="en-US" sz="11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243108-6D0D-4484-B8D2-BF234E46A6BC}"/>
              </a:ext>
            </a:extLst>
          </p:cNvPr>
          <p:cNvSpPr/>
          <p:nvPr/>
        </p:nvSpPr>
        <p:spPr>
          <a:xfrm>
            <a:off x="5386413" y="4522997"/>
            <a:ext cx="922456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HV-VES</a:t>
            </a:r>
            <a:endParaRPr lang="en-US" sz="11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C52A30-D63D-4BFA-86B5-90C2A5EBDD95}"/>
              </a:ext>
            </a:extLst>
          </p:cNvPr>
          <p:cNvSpPr/>
          <p:nvPr/>
        </p:nvSpPr>
        <p:spPr>
          <a:xfrm>
            <a:off x="4345379" y="2620428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Heartbeat</a:t>
            </a:r>
            <a:endParaRPr lang="en-US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2B35A7-E6B8-4076-9EAE-C2A88E9649E9}"/>
              </a:ext>
            </a:extLst>
          </p:cNvPr>
          <p:cNvSpPr/>
          <p:nvPr/>
        </p:nvSpPr>
        <p:spPr>
          <a:xfrm>
            <a:off x="7247529" y="2472383"/>
            <a:ext cx="3552038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DCAE Platform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3C1E924E-475E-4662-8734-A02BEB986983}"/>
              </a:ext>
            </a:extLst>
          </p:cNvPr>
          <p:cNvSpPr/>
          <p:nvPr/>
        </p:nvSpPr>
        <p:spPr>
          <a:xfrm>
            <a:off x="9257047" y="2628748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Cloudify Manager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2C27623C-0E50-4E49-A1DC-30DFC604DD11}"/>
              </a:ext>
            </a:extLst>
          </p:cNvPr>
          <p:cNvSpPr/>
          <p:nvPr/>
        </p:nvSpPr>
        <p:spPr>
          <a:xfrm>
            <a:off x="7572964" y="4337185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Deployment Handler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93787EA9-C0F3-449E-9645-10809FF87BD2}"/>
              </a:ext>
            </a:extLst>
          </p:cNvPr>
          <p:cNvSpPr/>
          <p:nvPr/>
        </p:nvSpPr>
        <p:spPr>
          <a:xfrm>
            <a:off x="8618501" y="348216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Inventory API</a:t>
            </a:r>
            <a:endParaRPr lang="en-US" sz="2800" dirty="0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72C77F4-8176-4A89-AA6A-0A74F822B9E9}"/>
              </a:ext>
            </a:extLst>
          </p:cNvPr>
          <p:cNvSpPr/>
          <p:nvPr/>
        </p:nvSpPr>
        <p:spPr>
          <a:xfrm>
            <a:off x="9675789" y="4316949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Policy Handler</a:t>
            </a:r>
            <a:endParaRPr lang="en-US" sz="28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E9AFC83-7CCA-419F-A3F6-A3FC803790ED}"/>
              </a:ext>
            </a:extLst>
          </p:cNvPr>
          <p:cNvSpPr/>
          <p:nvPr/>
        </p:nvSpPr>
        <p:spPr>
          <a:xfrm>
            <a:off x="1771091" y="2620428"/>
            <a:ext cx="1061557" cy="4348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Holmes</a:t>
            </a:r>
            <a:endParaRPr lang="en-US" sz="11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92B2388-A2DB-402C-8218-757F9F41AE65}"/>
              </a:ext>
            </a:extLst>
          </p:cNvPr>
          <p:cNvSpPr/>
          <p:nvPr/>
        </p:nvSpPr>
        <p:spPr>
          <a:xfrm>
            <a:off x="7255395" y="2014432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10A19A-2338-4B94-8144-BB0AAE8341AE}"/>
              </a:ext>
            </a:extLst>
          </p:cNvPr>
          <p:cNvSpPr/>
          <p:nvPr/>
        </p:nvSpPr>
        <p:spPr>
          <a:xfrm>
            <a:off x="5537225" y="2614666"/>
            <a:ext cx="958006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PRH</a:t>
            </a:r>
            <a:endParaRPr lang="en-US" sz="11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4A7D592-007A-4B0A-A99C-A385AABBCD2D}"/>
              </a:ext>
            </a:extLst>
          </p:cNvPr>
          <p:cNvSpPr/>
          <p:nvPr/>
        </p:nvSpPr>
        <p:spPr>
          <a:xfrm>
            <a:off x="4889635" y="3604987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PM-Mapper</a:t>
            </a:r>
            <a:endParaRPr lang="en-US" sz="11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C06C93F-93F1-484E-9C5D-09D380E62B6F}"/>
              </a:ext>
            </a:extLst>
          </p:cNvPr>
          <p:cNvSpPr/>
          <p:nvPr/>
        </p:nvSpPr>
        <p:spPr>
          <a:xfrm>
            <a:off x="1747581" y="3588602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SNMP-VES Mapper</a:t>
            </a:r>
            <a:endParaRPr lang="en-US" sz="11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E1DB555-15A8-4153-925C-8A6A78CBE4D9}"/>
              </a:ext>
            </a:extLst>
          </p:cNvPr>
          <p:cNvSpPr/>
          <p:nvPr/>
        </p:nvSpPr>
        <p:spPr>
          <a:xfrm>
            <a:off x="1710444" y="4501528"/>
            <a:ext cx="1006679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SNMP  Trap Collector</a:t>
            </a:r>
            <a:endParaRPr lang="en-US" sz="11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EBD86D4-E476-4CF2-9401-39A7559F69DF}"/>
              </a:ext>
            </a:extLst>
          </p:cNvPr>
          <p:cNvSpPr/>
          <p:nvPr/>
        </p:nvSpPr>
        <p:spPr>
          <a:xfrm>
            <a:off x="863507" y="1033032"/>
            <a:ext cx="10454781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DMAAP</a:t>
            </a:r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E1253EF-3762-48BB-BA4E-1BE23348D0F7}"/>
              </a:ext>
            </a:extLst>
          </p:cNvPr>
          <p:cNvSpPr/>
          <p:nvPr/>
        </p:nvSpPr>
        <p:spPr>
          <a:xfrm>
            <a:off x="7164514" y="1915162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F208836-7316-4D38-8109-74FF633CD125}"/>
              </a:ext>
            </a:extLst>
          </p:cNvPr>
          <p:cNvSpPr/>
          <p:nvPr/>
        </p:nvSpPr>
        <p:spPr>
          <a:xfrm>
            <a:off x="7090411" y="1824281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Consul Cluster</a:t>
            </a:r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F99195AF-21E4-414E-A816-E18292EE428C}"/>
              </a:ext>
            </a:extLst>
          </p:cNvPr>
          <p:cNvSpPr/>
          <p:nvPr/>
        </p:nvSpPr>
        <p:spPr>
          <a:xfrm>
            <a:off x="8625347" y="4323633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Service Change Handler</a:t>
            </a:r>
            <a:endParaRPr lang="en-US" sz="2000" dirty="0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298AEBBF-CD32-43A0-A950-41D978D67102}"/>
              </a:ext>
            </a:extLst>
          </p:cNvPr>
          <p:cNvSpPr/>
          <p:nvPr/>
        </p:nvSpPr>
        <p:spPr>
          <a:xfrm>
            <a:off x="7536808" y="3495719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Config Binding Service</a:t>
            </a:r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9C23E72E-46A0-41F2-B26E-62D3A6D5E587}"/>
              </a:ext>
            </a:extLst>
          </p:cNvPr>
          <p:cNvSpPr/>
          <p:nvPr/>
        </p:nvSpPr>
        <p:spPr>
          <a:xfrm>
            <a:off x="9700194" y="3482167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PostGres DB</a:t>
            </a:r>
            <a:endParaRPr lang="en-US" sz="2800" dirty="0"/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5A56EBAE-8507-4C1B-AF4B-5F55BCDFD2A4}"/>
              </a:ext>
            </a:extLst>
          </p:cNvPr>
          <p:cNvSpPr/>
          <p:nvPr/>
        </p:nvSpPr>
        <p:spPr>
          <a:xfrm>
            <a:off x="1616253" y="5770879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D3BBF253-86B8-4D8F-B804-AC53B470E2BE}"/>
              </a:ext>
            </a:extLst>
          </p:cNvPr>
          <p:cNvSpPr/>
          <p:nvPr/>
        </p:nvSpPr>
        <p:spPr>
          <a:xfrm>
            <a:off x="4487555" y="5769758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36A95E4-04D1-40DB-85B5-6CE51B6A2A12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2262206" y="4751617"/>
            <a:ext cx="0" cy="1042341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6A9AD5-BC53-43A5-9E5A-22A77A90D73E}"/>
              </a:ext>
            </a:extLst>
          </p:cNvPr>
          <p:cNvCxnSpPr>
            <a:cxnSpLocks/>
          </p:cNvCxnSpPr>
          <p:nvPr/>
        </p:nvCxnSpPr>
        <p:spPr>
          <a:xfrm flipV="1">
            <a:off x="4786299" y="4896094"/>
            <a:ext cx="0" cy="897864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7260B1BB-62D3-4E0B-8752-2C665F6D87C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38520" y="5074565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8DD48BB-99BB-4FB8-84ED-C47E3013E0AC}"/>
              </a:ext>
            </a:extLst>
          </p:cNvPr>
          <p:cNvCxnSpPr>
            <a:cxnSpLocks/>
          </p:cNvCxnSpPr>
          <p:nvPr/>
        </p:nvCxnSpPr>
        <p:spPr>
          <a:xfrm flipV="1">
            <a:off x="5628441" y="4959720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D474692-0069-42D9-B91A-5F13F9CBCDD7}"/>
              </a:ext>
            </a:extLst>
          </p:cNvPr>
          <p:cNvCxnSpPr/>
          <p:nvPr/>
        </p:nvCxnSpPr>
        <p:spPr>
          <a:xfrm flipV="1">
            <a:off x="2254683" y="4023430"/>
            <a:ext cx="0" cy="478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7DB193F-E797-4160-ABF9-B5365E4EEE9F}"/>
              </a:ext>
            </a:extLst>
          </p:cNvPr>
          <p:cNvCxnSpPr/>
          <p:nvPr/>
        </p:nvCxnSpPr>
        <p:spPr>
          <a:xfrm flipV="1">
            <a:off x="2254683" y="3095074"/>
            <a:ext cx="0" cy="4935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0F0A47E-A103-4251-AB48-949A07396F3A}"/>
              </a:ext>
            </a:extLst>
          </p:cNvPr>
          <p:cNvCxnSpPr/>
          <p:nvPr/>
        </p:nvCxnSpPr>
        <p:spPr>
          <a:xfrm flipH="1" flipV="1">
            <a:off x="2361459" y="3049494"/>
            <a:ext cx="1127464" cy="1473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A5DD74-7F88-4C2E-A15A-10A9DF55C353}"/>
              </a:ext>
            </a:extLst>
          </p:cNvPr>
          <p:cNvCxnSpPr>
            <a:cxnSpLocks/>
          </p:cNvCxnSpPr>
          <p:nvPr/>
        </p:nvCxnSpPr>
        <p:spPr>
          <a:xfrm flipV="1">
            <a:off x="3496319" y="3063577"/>
            <a:ext cx="0" cy="14690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7B70DF8-2092-4132-8E1F-73002A960FCE}"/>
              </a:ext>
            </a:extLst>
          </p:cNvPr>
          <p:cNvCxnSpPr>
            <a:cxnSpLocks/>
          </p:cNvCxnSpPr>
          <p:nvPr/>
        </p:nvCxnSpPr>
        <p:spPr>
          <a:xfrm flipV="1">
            <a:off x="3496320" y="3000640"/>
            <a:ext cx="892852" cy="1536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0E51892-0028-410E-9DB3-01CA977A82D8}"/>
              </a:ext>
            </a:extLst>
          </p:cNvPr>
          <p:cNvCxnSpPr/>
          <p:nvPr/>
        </p:nvCxnSpPr>
        <p:spPr>
          <a:xfrm flipV="1">
            <a:off x="3545850" y="3063577"/>
            <a:ext cx="2030531" cy="14379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C4BA2B3-EB06-4113-A63A-2CD2CFA2A5E6}"/>
              </a:ext>
            </a:extLst>
          </p:cNvPr>
          <p:cNvCxnSpPr/>
          <p:nvPr/>
        </p:nvCxnSpPr>
        <p:spPr>
          <a:xfrm flipV="1">
            <a:off x="4745015" y="4039815"/>
            <a:ext cx="454832" cy="4598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8993054-EC5E-44F0-B479-8D378695DB91}"/>
              </a:ext>
            </a:extLst>
          </p:cNvPr>
          <p:cNvCxnSpPr>
            <a:cxnSpLocks/>
          </p:cNvCxnSpPr>
          <p:nvPr/>
        </p:nvCxnSpPr>
        <p:spPr>
          <a:xfrm flipH="1" flipV="1">
            <a:off x="4003879" y="3085046"/>
            <a:ext cx="1382534" cy="511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7C6224B-F292-40FC-85B5-5000DF9069AF}"/>
              </a:ext>
            </a:extLst>
          </p:cNvPr>
          <p:cNvCxnSpPr>
            <a:cxnSpLocks/>
          </p:cNvCxnSpPr>
          <p:nvPr/>
        </p:nvCxnSpPr>
        <p:spPr>
          <a:xfrm flipV="1">
            <a:off x="2262080" y="3066836"/>
            <a:ext cx="851337" cy="4990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row: Down 42">
            <a:extLst>
              <a:ext uri="{FF2B5EF4-FFF2-40B4-BE49-F238E27FC236}">
                <a16:creationId xmlns:a16="http://schemas.microsoft.com/office/drawing/2014/main" id="{A99EB326-292B-448E-91EE-D3FC7158E9D9}"/>
              </a:ext>
            </a:extLst>
          </p:cNvPr>
          <p:cNvSpPr/>
          <p:nvPr/>
        </p:nvSpPr>
        <p:spPr>
          <a:xfrm>
            <a:off x="3379492" y="1358043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8B12790C-56F4-4956-B044-7E1D0CB1707E}"/>
              </a:ext>
            </a:extLst>
          </p:cNvPr>
          <p:cNvSpPr/>
          <p:nvPr/>
        </p:nvSpPr>
        <p:spPr>
          <a:xfrm rot="10800000">
            <a:off x="5717671" y="1352226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AFAC879-0A89-49AD-A798-A9DCC638C453}"/>
              </a:ext>
            </a:extLst>
          </p:cNvPr>
          <p:cNvCxnSpPr/>
          <p:nvPr/>
        </p:nvCxnSpPr>
        <p:spPr>
          <a:xfrm flipH="1" flipV="1">
            <a:off x="3678072" y="3085046"/>
            <a:ext cx="1708341" cy="1515573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be 45">
            <a:extLst>
              <a:ext uri="{FF2B5EF4-FFF2-40B4-BE49-F238E27FC236}">
                <a16:creationId xmlns:a16="http://schemas.microsoft.com/office/drawing/2014/main" id="{94458344-C944-4DCD-A582-53D5C38C07B9}"/>
              </a:ext>
            </a:extLst>
          </p:cNvPr>
          <p:cNvSpPr/>
          <p:nvPr/>
        </p:nvSpPr>
        <p:spPr>
          <a:xfrm>
            <a:off x="7396785" y="5701226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CLAMP</a:t>
            </a:r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6F886FDE-C4D1-439F-967A-BE4FA3002C19}"/>
              </a:ext>
            </a:extLst>
          </p:cNvPr>
          <p:cNvSpPr/>
          <p:nvPr/>
        </p:nvSpPr>
        <p:spPr>
          <a:xfrm>
            <a:off x="8558396" y="5685127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SDC</a:t>
            </a:r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94F00E45-4DF6-40FB-AD8F-FA0A2476B174}"/>
              </a:ext>
            </a:extLst>
          </p:cNvPr>
          <p:cNvSpPr/>
          <p:nvPr/>
        </p:nvSpPr>
        <p:spPr>
          <a:xfrm>
            <a:off x="9861398" y="5681924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Policy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7E5984-7B15-49CF-BC49-DC93CFF8EEF3}"/>
              </a:ext>
            </a:extLst>
          </p:cNvPr>
          <p:cNvCxnSpPr>
            <a:cxnSpLocks/>
            <a:stCxn id="47" idx="0"/>
          </p:cNvCxnSpPr>
          <p:nvPr/>
        </p:nvCxnSpPr>
        <p:spPr>
          <a:xfrm flipV="1">
            <a:off x="9035021" y="4754981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2A2F953-25B4-4822-A46E-85AFD7843F8D}"/>
              </a:ext>
            </a:extLst>
          </p:cNvPr>
          <p:cNvCxnSpPr>
            <a:cxnSpLocks/>
          </p:cNvCxnSpPr>
          <p:nvPr/>
        </p:nvCxnSpPr>
        <p:spPr>
          <a:xfrm flipV="1">
            <a:off x="9052652" y="3912573"/>
            <a:ext cx="0" cy="4246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04A1EC9-17B9-4725-9588-66DA7AAC2AA4}"/>
              </a:ext>
            </a:extLst>
          </p:cNvPr>
          <p:cNvCxnSpPr>
            <a:cxnSpLocks/>
          </p:cNvCxnSpPr>
          <p:nvPr/>
        </p:nvCxnSpPr>
        <p:spPr>
          <a:xfrm>
            <a:off x="9531169" y="3730457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770704B-1F0B-465F-AA41-196DB0F85FE5}"/>
              </a:ext>
            </a:extLst>
          </p:cNvPr>
          <p:cNvSpPr txBox="1"/>
          <p:nvPr/>
        </p:nvSpPr>
        <p:spPr>
          <a:xfrm>
            <a:off x="8903215" y="5220054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DMAAP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3DC3E09-BD32-4686-8FC3-E0B30A4C9DAB}"/>
              </a:ext>
            </a:extLst>
          </p:cNvPr>
          <p:cNvCxnSpPr>
            <a:cxnSpLocks/>
          </p:cNvCxnSpPr>
          <p:nvPr/>
        </p:nvCxnSpPr>
        <p:spPr>
          <a:xfrm flipV="1">
            <a:off x="10207389" y="4754981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A1F38A40-E656-4CF1-B095-233AEC8497A4}"/>
              </a:ext>
            </a:extLst>
          </p:cNvPr>
          <p:cNvCxnSpPr/>
          <p:nvPr/>
        </p:nvCxnSpPr>
        <p:spPr>
          <a:xfrm rot="5400000" flipH="1" flipV="1">
            <a:off x="9668758" y="3351125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A0B1F3E-F89F-4974-AC92-DFAC571DAEA8}"/>
              </a:ext>
            </a:extLst>
          </p:cNvPr>
          <p:cNvCxnSpPr/>
          <p:nvPr/>
        </p:nvCxnSpPr>
        <p:spPr>
          <a:xfrm flipV="1">
            <a:off x="10285042" y="2259110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D6E26F8-B0D2-47BA-9475-8C5BA02576BD}"/>
              </a:ext>
            </a:extLst>
          </p:cNvPr>
          <p:cNvCxnSpPr/>
          <p:nvPr/>
        </p:nvCxnSpPr>
        <p:spPr>
          <a:xfrm flipV="1">
            <a:off x="8194088" y="2259110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rrow: Down 56">
            <a:extLst>
              <a:ext uri="{FF2B5EF4-FFF2-40B4-BE49-F238E27FC236}">
                <a16:creationId xmlns:a16="http://schemas.microsoft.com/office/drawing/2014/main" id="{1EA665E9-74CC-4E87-A1BD-AD3C0C85978D}"/>
              </a:ext>
            </a:extLst>
          </p:cNvPr>
          <p:cNvSpPr/>
          <p:nvPr/>
        </p:nvSpPr>
        <p:spPr>
          <a:xfrm rot="16200000">
            <a:off x="7054973" y="3343835"/>
            <a:ext cx="147121" cy="85537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16437E2-6FB6-4DAD-9AC5-65E1E493B9F2}"/>
              </a:ext>
            </a:extLst>
          </p:cNvPr>
          <p:cNvCxnSpPr>
            <a:cxnSpLocks/>
          </p:cNvCxnSpPr>
          <p:nvPr/>
        </p:nvCxnSpPr>
        <p:spPr>
          <a:xfrm flipH="1" flipV="1">
            <a:off x="7874115" y="4746032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E5EB5CA-0B62-46A1-BCF9-EF4F54C9ECED}"/>
              </a:ext>
            </a:extLst>
          </p:cNvPr>
          <p:cNvCxnSpPr>
            <a:cxnSpLocks/>
          </p:cNvCxnSpPr>
          <p:nvPr/>
        </p:nvCxnSpPr>
        <p:spPr>
          <a:xfrm flipV="1">
            <a:off x="7942281" y="2897172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9D8FDB-3464-4F82-A09B-DF57DF97D751}"/>
              </a:ext>
            </a:extLst>
          </p:cNvPr>
          <p:cNvCxnSpPr/>
          <p:nvPr/>
        </p:nvCxnSpPr>
        <p:spPr>
          <a:xfrm flipH="1">
            <a:off x="6700844" y="2878736"/>
            <a:ext cx="255620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90D8D84-81D6-4A2F-A75D-1A6FEC93419B}"/>
              </a:ext>
            </a:extLst>
          </p:cNvPr>
          <p:cNvCxnSpPr/>
          <p:nvPr/>
        </p:nvCxnSpPr>
        <p:spPr>
          <a:xfrm>
            <a:off x="5628271" y="6428877"/>
            <a:ext cx="68511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843434D-D2D2-4277-9D93-BCD30690B0AE}"/>
              </a:ext>
            </a:extLst>
          </p:cNvPr>
          <p:cNvSpPr txBox="1"/>
          <p:nvPr/>
        </p:nvSpPr>
        <p:spPr>
          <a:xfrm>
            <a:off x="6346184" y="6281535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Deployment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AFA83E6-2B48-4182-9A46-88D7E4CDA631}"/>
              </a:ext>
            </a:extLst>
          </p:cNvPr>
          <p:cNvCxnSpPr/>
          <p:nvPr/>
        </p:nvCxnSpPr>
        <p:spPr>
          <a:xfrm>
            <a:off x="5631381" y="6646594"/>
            <a:ext cx="685117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74ACEA8-2DB8-4735-B0DF-6F9128700293}"/>
              </a:ext>
            </a:extLst>
          </p:cNvPr>
          <p:cNvSpPr txBox="1"/>
          <p:nvPr/>
        </p:nvSpPr>
        <p:spPr>
          <a:xfrm>
            <a:off x="6349294" y="6499252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Service distribution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E839164-AD85-4C2E-9C4E-64ABD49B63D8}"/>
              </a:ext>
            </a:extLst>
          </p:cNvPr>
          <p:cNvCxnSpPr>
            <a:cxnSpLocks/>
          </p:cNvCxnSpPr>
          <p:nvPr/>
        </p:nvCxnSpPr>
        <p:spPr>
          <a:xfrm>
            <a:off x="3450135" y="6653048"/>
            <a:ext cx="791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EF41591-BBF9-48E3-8547-B60B418F5D95}"/>
              </a:ext>
            </a:extLst>
          </p:cNvPr>
          <p:cNvSpPr txBox="1"/>
          <p:nvPr/>
        </p:nvSpPr>
        <p:spPr>
          <a:xfrm>
            <a:off x="4194681" y="6405038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Policy Changes &amp; Configuration flow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2F6ADDC-16B2-4717-B5AB-E9BF98013F11}"/>
              </a:ext>
            </a:extLst>
          </p:cNvPr>
          <p:cNvCxnSpPr>
            <a:cxnSpLocks/>
            <a:endCxn id="69" idx="1"/>
          </p:cNvCxnSpPr>
          <p:nvPr/>
        </p:nvCxnSpPr>
        <p:spPr>
          <a:xfrm>
            <a:off x="3476769" y="6367207"/>
            <a:ext cx="7424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C400222-F7E0-4AED-985A-9CEF3ECAE43A}"/>
              </a:ext>
            </a:extLst>
          </p:cNvPr>
          <p:cNvSpPr/>
          <p:nvPr/>
        </p:nvSpPr>
        <p:spPr>
          <a:xfrm>
            <a:off x="3155958" y="2346137"/>
            <a:ext cx="1006679" cy="434829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TCA-Gen2</a:t>
            </a:r>
            <a:endParaRPr lang="en-US" sz="11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383AC00-4C5B-4B49-8279-E5472F446CDF}"/>
              </a:ext>
            </a:extLst>
          </p:cNvPr>
          <p:cNvSpPr txBox="1"/>
          <p:nvPr/>
        </p:nvSpPr>
        <p:spPr>
          <a:xfrm>
            <a:off x="4219199" y="6228707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Event Data flow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577BCDB-A4F6-4425-A0BF-F99866F7981A}"/>
              </a:ext>
            </a:extLst>
          </p:cNvPr>
          <p:cNvSpPr/>
          <p:nvPr/>
        </p:nvSpPr>
        <p:spPr>
          <a:xfrm>
            <a:off x="3065704" y="2628748"/>
            <a:ext cx="1006679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TCA</a:t>
            </a:r>
            <a:endParaRPr lang="en-US" sz="110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C4E4879-4687-432E-A36F-10DF2046C985}"/>
              </a:ext>
            </a:extLst>
          </p:cNvPr>
          <p:cNvCxnSpPr>
            <a:cxnSpLocks/>
          </p:cNvCxnSpPr>
          <p:nvPr/>
        </p:nvCxnSpPr>
        <p:spPr>
          <a:xfrm flipH="1">
            <a:off x="6683088" y="2805327"/>
            <a:ext cx="263157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977775E-C159-4F1B-B913-28CB08869D51}"/>
              </a:ext>
            </a:extLst>
          </p:cNvPr>
          <p:cNvSpPr txBox="1"/>
          <p:nvPr/>
        </p:nvSpPr>
        <p:spPr>
          <a:xfrm>
            <a:off x="5102103" y="4309251"/>
            <a:ext cx="837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GPB-&gt;JSON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76395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1035" y="208155"/>
            <a:ext cx="11506200" cy="538162"/>
          </a:xfrm>
        </p:spPr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ONAP DCAE Architecture (KOHN)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1036320" y="1475078"/>
            <a:ext cx="9383591" cy="40469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392610" y="1906986"/>
            <a:ext cx="6491550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963752" y="4612417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583412" y="4613924"/>
            <a:ext cx="802503" cy="39700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819379" y="4568089"/>
            <a:ext cx="802503" cy="413360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4359673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2033996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6446312" y="265308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5308643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5164967" y="4583399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1036320" y="1070348"/>
            <a:ext cx="9383592" cy="342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DMAAP/KAFKA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536256" y="5169521"/>
            <a:ext cx="872446" cy="4963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3162840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3058832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6586820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4" y="4975070"/>
            <a:ext cx="1451978" cy="83711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5389048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2419664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2220274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3663856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757167" y="3092003"/>
            <a:ext cx="13054" cy="151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2464549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766255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778637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810523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24089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5683413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080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848988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706111" y="2135330"/>
            <a:ext cx="842690" cy="40827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8368571" y="3132180"/>
            <a:ext cx="1227260" cy="2051766"/>
          </a:xfrm>
          <a:prstGeom prst="roundRect">
            <a:avLst>
              <a:gd name="adj" fmla="val 0"/>
            </a:avLst>
          </a:prstGeom>
          <a:pattFill prst="dk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DCAE MOD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6522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075" y="5650015"/>
            <a:ext cx="482125" cy="482125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6014135" y="2125989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700513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96" name="Flowchart: Predefined Process 95">
            <a:extLst>
              <a:ext uri="{FF2B5EF4-FFF2-40B4-BE49-F238E27FC236}">
                <a16:creationId xmlns:a16="http://schemas.microsoft.com/office/drawing/2014/main" id="{EB90212B-24D0-4946-8BE0-6B6D47DB30DA}"/>
              </a:ext>
            </a:extLst>
          </p:cNvPr>
          <p:cNvSpPr/>
          <p:nvPr/>
        </p:nvSpPr>
        <p:spPr>
          <a:xfrm>
            <a:off x="4313668" y="267213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Flowchart: Predefined Process 100">
            <a:extLst>
              <a:ext uri="{FF2B5EF4-FFF2-40B4-BE49-F238E27FC236}">
                <a16:creationId xmlns:a16="http://schemas.microsoft.com/office/drawing/2014/main" id="{E2D7AF35-BF49-4191-93D4-40D0FC708384}"/>
              </a:ext>
            </a:extLst>
          </p:cNvPr>
          <p:cNvSpPr/>
          <p:nvPr/>
        </p:nvSpPr>
        <p:spPr>
          <a:xfrm>
            <a:off x="3089712" y="2713737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Flowchart: Predefined Process 101">
            <a:extLst>
              <a:ext uri="{FF2B5EF4-FFF2-40B4-BE49-F238E27FC236}">
                <a16:creationId xmlns:a16="http://schemas.microsoft.com/office/drawing/2014/main" id="{F801D63A-824E-4719-AF6A-97562D36447D}"/>
              </a:ext>
            </a:extLst>
          </p:cNvPr>
          <p:cNvSpPr/>
          <p:nvPr/>
        </p:nvSpPr>
        <p:spPr>
          <a:xfrm>
            <a:off x="5296286" y="269260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Flowchart: Predefined Process 102">
            <a:extLst>
              <a:ext uri="{FF2B5EF4-FFF2-40B4-BE49-F238E27FC236}">
                <a16:creationId xmlns:a16="http://schemas.microsoft.com/office/drawing/2014/main" id="{ED292454-70A0-47F6-9E68-8AC2042FD9E9}"/>
              </a:ext>
            </a:extLst>
          </p:cNvPr>
          <p:cNvSpPr/>
          <p:nvPr/>
        </p:nvSpPr>
        <p:spPr>
          <a:xfrm>
            <a:off x="3577910" y="216467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Flowchart: Predefined Process 105">
            <a:extLst>
              <a:ext uri="{FF2B5EF4-FFF2-40B4-BE49-F238E27FC236}">
                <a16:creationId xmlns:a16="http://schemas.microsoft.com/office/drawing/2014/main" id="{0B4906C2-CB1F-4E3D-8004-B8543AC5A638}"/>
              </a:ext>
            </a:extLst>
          </p:cNvPr>
          <p:cNvSpPr/>
          <p:nvPr/>
        </p:nvSpPr>
        <p:spPr>
          <a:xfrm>
            <a:off x="2287428" y="368034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Flowchart: Predefined Process 106">
            <a:extLst>
              <a:ext uri="{FF2B5EF4-FFF2-40B4-BE49-F238E27FC236}">
                <a16:creationId xmlns:a16="http://schemas.microsoft.com/office/drawing/2014/main" id="{4A4AF02D-F635-4E22-8A14-988EFC467344}"/>
              </a:ext>
            </a:extLst>
          </p:cNvPr>
          <p:cNvSpPr/>
          <p:nvPr/>
        </p:nvSpPr>
        <p:spPr>
          <a:xfrm>
            <a:off x="2270751" y="463624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Flowchart: Predefined Process 107">
            <a:extLst>
              <a:ext uri="{FF2B5EF4-FFF2-40B4-BE49-F238E27FC236}">
                <a16:creationId xmlns:a16="http://schemas.microsoft.com/office/drawing/2014/main" id="{C65E3A75-5530-44EA-8CC0-F2961CC5FC2B}"/>
              </a:ext>
            </a:extLst>
          </p:cNvPr>
          <p:cNvSpPr/>
          <p:nvPr/>
        </p:nvSpPr>
        <p:spPr>
          <a:xfrm>
            <a:off x="947555" y="6430905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777761-84C1-4726-AFE8-D6FA648EA361}"/>
              </a:ext>
            </a:extLst>
          </p:cNvPr>
          <p:cNvSpPr txBox="1"/>
          <p:nvPr/>
        </p:nvSpPr>
        <p:spPr>
          <a:xfrm>
            <a:off x="1172634" y="6491607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Policy Sidecar</a:t>
            </a: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499BB5A2-3AD5-4EDB-88B1-1233B078B9FE}"/>
              </a:ext>
            </a:extLst>
          </p:cNvPr>
          <p:cNvSpPr/>
          <p:nvPr/>
        </p:nvSpPr>
        <p:spPr>
          <a:xfrm>
            <a:off x="3548166" y="462536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Flowchart: Predefined Process 109">
            <a:extLst>
              <a:ext uri="{FF2B5EF4-FFF2-40B4-BE49-F238E27FC236}">
                <a16:creationId xmlns:a16="http://schemas.microsoft.com/office/drawing/2014/main" id="{7862660B-D8DF-4BD2-9032-D1EF4D65969B}"/>
              </a:ext>
            </a:extLst>
          </p:cNvPr>
          <p:cNvSpPr/>
          <p:nvPr/>
        </p:nvSpPr>
        <p:spPr>
          <a:xfrm>
            <a:off x="4658369" y="464637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Flowchart: Predefined Process 110">
            <a:extLst>
              <a:ext uri="{FF2B5EF4-FFF2-40B4-BE49-F238E27FC236}">
                <a16:creationId xmlns:a16="http://schemas.microsoft.com/office/drawing/2014/main" id="{8B745DFA-C155-453B-BF6C-C407BD52280E}"/>
              </a:ext>
            </a:extLst>
          </p:cNvPr>
          <p:cNvSpPr/>
          <p:nvPr/>
        </p:nvSpPr>
        <p:spPr>
          <a:xfrm>
            <a:off x="5886320" y="462611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Flowchart: Predefined Process 111">
            <a:extLst>
              <a:ext uri="{FF2B5EF4-FFF2-40B4-BE49-F238E27FC236}">
                <a16:creationId xmlns:a16="http://schemas.microsoft.com/office/drawing/2014/main" id="{E7E49E38-80F5-4927-8516-9C124AD348F0}"/>
              </a:ext>
            </a:extLst>
          </p:cNvPr>
          <p:cNvSpPr/>
          <p:nvPr/>
        </p:nvSpPr>
        <p:spPr>
          <a:xfrm>
            <a:off x="4412309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Flowchart: Predefined Process 113">
            <a:extLst>
              <a:ext uri="{FF2B5EF4-FFF2-40B4-BE49-F238E27FC236}">
                <a16:creationId xmlns:a16="http://schemas.microsoft.com/office/drawing/2014/main" id="{F7BB5B7F-5570-4EE2-B6B5-A3E6D593AAAC}"/>
              </a:ext>
            </a:extLst>
          </p:cNvPr>
          <p:cNvSpPr/>
          <p:nvPr/>
        </p:nvSpPr>
        <p:spPr>
          <a:xfrm>
            <a:off x="5971972" y="365034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Flowchart: Predefined Process 114">
            <a:extLst>
              <a:ext uri="{FF2B5EF4-FFF2-40B4-BE49-F238E27FC236}">
                <a16:creationId xmlns:a16="http://schemas.microsoft.com/office/drawing/2014/main" id="{64CD994C-2CDC-46D7-B963-05CF079D5AFD}"/>
              </a:ext>
            </a:extLst>
          </p:cNvPr>
          <p:cNvSpPr/>
          <p:nvPr/>
        </p:nvSpPr>
        <p:spPr>
          <a:xfrm>
            <a:off x="7254894" y="461519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lowchart: Predefined Process 115">
            <a:extLst>
              <a:ext uri="{FF2B5EF4-FFF2-40B4-BE49-F238E27FC236}">
                <a16:creationId xmlns:a16="http://schemas.microsoft.com/office/drawing/2014/main" id="{66BA5A09-09CA-4A40-A46E-F9B01BFD2093}"/>
              </a:ext>
            </a:extLst>
          </p:cNvPr>
          <p:cNvSpPr/>
          <p:nvPr/>
        </p:nvSpPr>
        <p:spPr>
          <a:xfrm>
            <a:off x="3148060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82173799-4260-4D8A-8BBA-41BB32926519}"/>
              </a:ext>
            </a:extLst>
          </p:cNvPr>
          <p:cNvSpPr/>
          <p:nvPr/>
        </p:nvSpPr>
        <p:spPr>
          <a:xfrm>
            <a:off x="2609699" y="644865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AB3793A-33C9-4ECD-A51D-8875B2EEE506}"/>
              </a:ext>
            </a:extLst>
          </p:cNvPr>
          <p:cNvSpPr txBox="1"/>
          <p:nvPr/>
        </p:nvSpPr>
        <p:spPr>
          <a:xfrm>
            <a:off x="2780642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Dmaap init-container</a:t>
            </a:r>
          </a:p>
        </p:txBody>
      </p:sp>
      <p:sp>
        <p:nvSpPr>
          <p:cNvPr id="119" name="Flowchart: Predefined Process 118">
            <a:extLst>
              <a:ext uri="{FF2B5EF4-FFF2-40B4-BE49-F238E27FC236}">
                <a16:creationId xmlns:a16="http://schemas.microsoft.com/office/drawing/2014/main" id="{DC10DDA5-E3EC-4AFF-A74F-2E215E867BB4}"/>
              </a:ext>
            </a:extLst>
          </p:cNvPr>
          <p:cNvSpPr/>
          <p:nvPr/>
        </p:nvSpPr>
        <p:spPr>
          <a:xfrm>
            <a:off x="3818784" y="272537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Flowchart: Predefined Process 119">
            <a:extLst>
              <a:ext uri="{FF2B5EF4-FFF2-40B4-BE49-F238E27FC236}">
                <a16:creationId xmlns:a16="http://schemas.microsoft.com/office/drawing/2014/main" id="{B8D295B9-7E8B-4CB2-BF5E-C4B9A259EC59}"/>
              </a:ext>
            </a:extLst>
          </p:cNvPr>
          <p:cNvSpPr/>
          <p:nvPr/>
        </p:nvSpPr>
        <p:spPr>
          <a:xfrm>
            <a:off x="4957890" y="2684968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Flowchart: Predefined Process 120">
            <a:extLst>
              <a:ext uri="{FF2B5EF4-FFF2-40B4-BE49-F238E27FC236}">
                <a16:creationId xmlns:a16="http://schemas.microsoft.com/office/drawing/2014/main" id="{71562F15-A313-4791-915E-4ECE5CF118F9}"/>
              </a:ext>
            </a:extLst>
          </p:cNvPr>
          <p:cNvSpPr/>
          <p:nvPr/>
        </p:nvSpPr>
        <p:spPr>
          <a:xfrm>
            <a:off x="6075981" y="270416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Flowchart: Predefined Process 121">
            <a:extLst>
              <a:ext uri="{FF2B5EF4-FFF2-40B4-BE49-F238E27FC236}">
                <a16:creationId xmlns:a16="http://schemas.microsoft.com/office/drawing/2014/main" id="{70D54758-F5E3-44BC-8601-ECFDEDB4606E}"/>
              </a:ext>
            </a:extLst>
          </p:cNvPr>
          <p:cNvSpPr/>
          <p:nvPr/>
        </p:nvSpPr>
        <p:spPr>
          <a:xfrm>
            <a:off x="7113250" y="270731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lowchart: Predefined Process 122">
            <a:extLst>
              <a:ext uri="{FF2B5EF4-FFF2-40B4-BE49-F238E27FC236}">
                <a16:creationId xmlns:a16="http://schemas.microsoft.com/office/drawing/2014/main" id="{F7211257-D98A-46F0-B680-0F64AA19EC05}"/>
              </a:ext>
            </a:extLst>
          </p:cNvPr>
          <p:cNvSpPr/>
          <p:nvPr/>
        </p:nvSpPr>
        <p:spPr>
          <a:xfrm>
            <a:off x="6703681" y="215962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Flowchart: Predefined Process 123">
            <a:extLst>
              <a:ext uri="{FF2B5EF4-FFF2-40B4-BE49-F238E27FC236}">
                <a16:creationId xmlns:a16="http://schemas.microsoft.com/office/drawing/2014/main" id="{3C9263C9-F772-46C4-A6EC-842A8BD2BCC3}"/>
              </a:ext>
            </a:extLst>
          </p:cNvPr>
          <p:cNvSpPr/>
          <p:nvPr/>
        </p:nvSpPr>
        <p:spPr>
          <a:xfrm>
            <a:off x="5529060" y="216983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lowchart: Predefined Process 124">
            <a:extLst>
              <a:ext uri="{FF2B5EF4-FFF2-40B4-BE49-F238E27FC236}">
                <a16:creationId xmlns:a16="http://schemas.microsoft.com/office/drawing/2014/main" id="{DA2F0E5E-07A4-405B-89F6-D3E60B81A5FA}"/>
              </a:ext>
            </a:extLst>
          </p:cNvPr>
          <p:cNvSpPr/>
          <p:nvPr/>
        </p:nvSpPr>
        <p:spPr>
          <a:xfrm>
            <a:off x="4434327" y="2188637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Flowchart: Predefined Process 125">
            <a:extLst>
              <a:ext uri="{FF2B5EF4-FFF2-40B4-BE49-F238E27FC236}">
                <a16:creationId xmlns:a16="http://schemas.microsoft.com/office/drawing/2014/main" id="{7106C952-87B1-4413-8DFF-080BB27F8115}"/>
              </a:ext>
            </a:extLst>
          </p:cNvPr>
          <p:cNvSpPr/>
          <p:nvPr/>
        </p:nvSpPr>
        <p:spPr>
          <a:xfrm>
            <a:off x="2367819" y="464187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Flowchart: Predefined Process 126">
            <a:extLst>
              <a:ext uri="{FF2B5EF4-FFF2-40B4-BE49-F238E27FC236}">
                <a16:creationId xmlns:a16="http://schemas.microsoft.com/office/drawing/2014/main" id="{D068A710-0F6C-42DD-98F9-E1B5582E2EAC}"/>
              </a:ext>
            </a:extLst>
          </p:cNvPr>
          <p:cNvSpPr/>
          <p:nvPr/>
        </p:nvSpPr>
        <p:spPr>
          <a:xfrm>
            <a:off x="4308405" y="64205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2A241D8-2988-4922-995E-B5D2E94D7F11}"/>
              </a:ext>
            </a:extLst>
          </p:cNvPr>
          <p:cNvSpPr txBox="1"/>
          <p:nvPr/>
        </p:nvSpPr>
        <p:spPr>
          <a:xfrm>
            <a:off x="4548801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AAF init-container</a:t>
            </a:r>
          </a:p>
        </p:txBody>
      </p:sp>
      <p:sp>
        <p:nvSpPr>
          <p:cNvPr id="129" name="Flowchart: Predefined Process 128">
            <a:extLst>
              <a:ext uri="{FF2B5EF4-FFF2-40B4-BE49-F238E27FC236}">
                <a16:creationId xmlns:a16="http://schemas.microsoft.com/office/drawing/2014/main" id="{417F835C-F5E5-4F2C-A59D-2D411EC71EF5}"/>
              </a:ext>
            </a:extLst>
          </p:cNvPr>
          <p:cNvSpPr/>
          <p:nvPr/>
        </p:nvSpPr>
        <p:spPr>
          <a:xfrm>
            <a:off x="3638654" y="462170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Predefined Process 129">
            <a:extLst>
              <a:ext uri="{FF2B5EF4-FFF2-40B4-BE49-F238E27FC236}">
                <a16:creationId xmlns:a16="http://schemas.microsoft.com/office/drawing/2014/main" id="{06E7A8F8-DC1E-46BF-BFAC-675F83B8EE8B}"/>
              </a:ext>
            </a:extLst>
          </p:cNvPr>
          <p:cNvSpPr/>
          <p:nvPr/>
        </p:nvSpPr>
        <p:spPr>
          <a:xfrm>
            <a:off x="4766795" y="463069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Predefined Process 130">
            <a:extLst>
              <a:ext uri="{FF2B5EF4-FFF2-40B4-BE49-F238E27FC236}">
                <a16:creationId xmlns:a16="http://schemas.microsoft.com/office/drawing/2014/main" id="{18A851B3-3559-463E-9BD4-945D877FC71F}"/>
              </a:ext>
            </a:extLst>
          </p:cNvPr>
          <p:cNvSpPr/>
          <p:nvPr/>
        </p:nvSpPr>
        <p:spPr>
          <a:xfrm>
            <a:off x="3253094" y="365644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lowchart: Magnetic Disk 97">
            <a:extLst>
              <a:ext uri="{FF2B5EF4-FFF2-40B4-BE49-F238E27FC236}">
                <a16:creationId xmlns:a16="http://schemas.microsoft.com/office/drawing/2014/main" id="{71129A4C-11CC-4751-8FA2-F2AC1E7991EE}"/>
              </a:ext>
            </a:extLst>
          </p:cNvPr>
          <p:cNvSpPr/>
          <p:nvPr/>
        </p:nvSpPr>
        <p:spPr>
          <a:xfrm>
            <a:off x="10720097" y="3512566"/>
            <a:ext cx="1101063" cy="1089914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(ChartMuseum/nexus) or git repository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5FA4F08-886E-47A5-83D3-A885F23CD204}"/>
              </a:ext>
            </a:extLst>
          </p:cNvPr>
          <p:cNvSpPr txBox="1"/>
          <p:nvPr/>
        </p:nvSpPr>
        <p:spPr>
          <a:xfrm>
            <a:off x="1122253" y="1549127"/>
            <a:ext cx="24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Kubernetes Cluster</a:t>
            </a:r>
          </a:p>
        </p:txBody>
      </p:sp>
      <p:sp>
        <p:nvSpPr>
          <p:cNvPr id="134" name="Flowchart: Predefined Process 133">
            <a:extLst>
              <a:ext uri="{FF2B5EF4-FFF2-40B4-BE49-F238E27FC236}">
                <a16:creationId xmlns:a16="http://schemas.microsoft.com/office/drawing/2014/main" id="{A05E55AD-C6F3-419A-8333-7E12602B4B1F}"/>
              </a:ext>
            </a:extLst>
          </p:cNvPr>
          <p:cNvSpPr/>
          <p:nvPr/>
        </p:nvSpPr>
        <p:spPr>
          <a:xfrm>
            <a:off x="5986483" y="462170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3EF56EA0-92E5-4799-9E50-99C100ADD6DD}"/>
              </a:ext>
            </a:extLst>
          </p:cNvPr>
          <p:cNvSpPr/>
          <p:nvPr/>
        </p:nvSpPr>
        <p:spPr>
          <a:xfrm>
            <a:off x="7359847" y="4609736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Flowchart: Predefined Process 136">
            <a:extLst>
              <a:ext uri="{FF2B5EF4-FFF2-40B4-BE49-F238E27FC236}">
                <a16:creationId xmlns:a16="http://schemas.microsoft.com/office/drawing/2014/main" id="{94334E24-F321-4D56-A7D3-177BBB8AA1A3}"/>
              </a:ext>
            </a:extLst>
          </p:cNvPr>
          <p:cNvSpPr/>
          <p:nvPr/>
        </p:nvSpPr>
        <p:spPr>
          <a:xfrm>
            <a:off x="4506848" y="366397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Flowchart: Predefined Process 137">
            <a:extLst>
              <a:ext uri="{FF2B5EF4-FFF2-40B4-BE49-F238E27FC236}">
                <a16:creationId xmlns:a16="http://schemas.microsoft.com/office/drawing/2014/main" id="{1FEF0958-EBA3-48B8-9B45-3AB2A1A9A9D5}"/>
              </a:ext>
            </a:extLst>
          </p:cNvPr>
          <p:cNvSpPr/>
          <p:nvPr/>
        </p:nvSpPr>
        <p:spPr>
          <a:xfrm>
            <a:off x="7218090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lowchart: Predefined Process 138">
            <a:extLst>
              <a:ext uri="{FF2B5EF4-FFF2-40B4-BE49-F238E27FC236}">
                <a16:creationId xmlns:a16="http://schemas.microsoft.com/office/drawing/2014/main" id="{70C78F55-8A6F-408B-BC72-2FF010F9DE58}"/>
              </a:ext>
            </a:extLst>
          </p:cNvPr>
          <p:cNvSpPr/>
          <p:nvPr/>
        </p:nvSpPr>
        <p:spPr>
          <a:xfrm>
            <a:off x="6175969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lowchart: Predefined Process 139">
            <a:extLst>
              <a:ext uri="{FF2B5EF4-FFF2-40B4-BE49-F238E27FC236}">
                <a16:creationId xmlns:a16="http://schemas.microsoft.com/office/drawing/2014/main" id="{57C07D99-C0EB-4075-8B66-68D3274C3AB3}"/>
              </a:ext>
            </a:extLst>
          </p:cNvPr>
          <p:cNvSpPr/>
          <p:nvPr/>
        </p:nvSpPr>
        <p:spPr>
          <a:xfrm>
            <a:off x="3938038" y="271998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lowchart: Predefined Process 140">
            <a:extLst>
              <a:ext uri="{FF2B5EF4-FFF2-40B4-BE49-F238E27FC236}">
                <a16:creationId xmlns:a16="http://schemas.microsoft.com/office/drawing/2014/main" id="{058BCCF9-E78E-4739-BC6A-8A1F45C77749}"/>
              </a:ext>
            </a:extLst>
          </p:cNvPr>
          <p:cNvSpPr/>
          <p:nvPr/>
        </p:nvSpPr>
        <p:spPr>
          <a:xfrm>
            <a:off x="6808521" y="216965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Flowchart: Predefined Process 141">
            <a:extLst>
              <a:ext uri="{FF2B5EF4-FFF2-40B4-BE49-F238E27FC236}">
                <a16:creationId xmlns:a16="http://schemas.microsoft.com/office/drawing/2014/main" id="{69883449-DE5C-44DA-9DD3-CC0A248D9A66}"/>
              </a:ext>
            </a:extLst>
          </p:cNvPr>
          <p:cNvSpPr/>
          <p:nvPr/>
        </p:nvSpPr>
        <p:spPr>
          <a:xfrm>
            <a:off x="5643443" y="217305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lowchart: Predefined Process 142">
            <a:extLst>
              <a:ext uri="{FF2B5EF4-FFF2-40B4-BE49-F238E27FC236}">
                <a16:creationId xmlns:a16="http://schemas.microsoft.com/office/drawing/2014/main" id="{B3D8DA32-6730-44AC-BBD3-F24A17D96B7D}"/>
              </a:ext>
            </a:extLst>
          </p:cNvPr>
          <p:cNvSpPr/>
          <p:nvPr/>
        </p:nvSpPr>
        <p:spPr>
          <a:xfrm>
            <a:off x="5037311" y="26790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Flowchart: Predefined Process 143">
            <a:extLst>
              <a:ext uri="{FF2B5EF4-FFF2-40B4-BE49-F238E27FC236}">
                <a16:creationId xmlns:a16="http://schemas.microsoft.com/office/drawing/2014/main" id="{843C8E87-8A92-420C-B6DE-D6C54371A5C9}"/>
              </a:ext>
            </a:extLst>
          </p:cNvPr>
          <p:cNvSpPr/>
          <p:nvPr/>
        </p:nvSpPr>
        <p:spPr>
          <a:xfrm>
            <a:off x="4558802" y="219244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lowchart: Predefined Process 144">
            <a:extLst>
              <a:ext uri="{FF2B5EF4-FFF2-40B4-BE49-F238E27FC236}">
                <a16:creationId xmlns:a16="http://schemas.microsoft.com/office/drawing/2014/main" id="{204D192E-6EA5-4967-9BD2-1E7A2E47EC67}"/>
              </a:ext>
            </a:extLst>
          </p:cNvPr>
          <p:cNvSpPr/>
          <p:nvPr/>
        </p:nvSpPr>
        <p:spPr>
          <a:xfrm>
            <a:off x="6050794" y="36453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09BF08B1-7BA3-4050-BD5B-D69C8DDD3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034" y="1628837"/>
            <a:ext cx="482125" cy="482125"/>
          </a:xfrm>
          <a:prstGeom prst="rect">
            <a:avLst/>
          </a:prstGeom>
        </p:spPr>
      </p:pic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EC14F2FE-C8E1-428A-8929-4B554F361308}"/>
              </a:ext>
            </a:extLst>
          </p:cNvPr>
          <p:cNvCxnSpPr>
            <a:cxnSpLocks/>
          </p:cNvCxnSpPr>
          <p:nvPr/>
        </p:nvCxnSpPr>
        <p:spPr>
          <a:xfrm>
            <a:off x="9595831" y="4356575"/>
            <a:ext cx="11242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18D7CD9F-0784-4F52-A4C7-FB6F8334E9CA}"/>
              </a:ext>
            </a:extLst>
          </p:cNvPr>
          <p:cNvSpPr txBox="1"/>
          <p:nvPr/>
        </p:nvSpPr>
        <p:spPr>
          <a:xfrm>
            <a:off x="7952306" y="6088915"/>
            <a:ext cx="266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DCAE Designer/MS developer/Operation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95917ADB-A5CD-492B-AD54-1762F2294ACE}"/>
              </a:ext>
            </a:extLst>
          </p:cNvPr>
          <p:cNvCxnSpPr/>
          <p:nvPr/>
        </p:nvCxnSpPr>
        <p:spPr>
          <a:xfrm rot="10800000">
            <a:off x="7884160" y="2325961"/>
            <a:ext cx="2997200" cy="1252783"/>
          </a:xfrm>
          <a:prstGeom prst="bentConnector3">
            <a:avLst>
              <a:gd name="adj1" fmla="val 1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2A66DC5-A5BE-437D-8CA6-41966391CCCC}"/>
              </a:ext>
            </a:extLst>
          </p:cNvPr>
          <p:cNvSpPr txBox="1"/>
          <p:nvPr/>
        </p:nvSpPr>
        <p:spPr>
          <a:xfrm>
            <a:off x="8758011" y="1744284"/>
            <a:ext cx="255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Deployment </a:t>
            </a:r>
          </a:p>
        </p:txBody>
      </p:sp>
      <p:sp>
        <p:nvSpPr>
          <p:cNvPr id="179" name="Flowchart: Predefined Process 178">
            <a:extLst>
              <a:ext uri="{FF2B5EF4-FFF2-40B4-BE49-F238E27FC236}">
                <a16:creationId xmlns:a16="http://schemas.microsoft.com/office/drawing/2014/main" id="{223C27C7-1B9E-4D86-BAA0-E7F5A28CA9BF}"/>
              </a:ext>
            </a:extLst>
          </p:cNvPr>
          <p:cNvSpPr/>
          <p:nvPr/>
        </p:nvSpPr>
        <p:spPr>
          <a:xfrm>
            <a:off x="2714052" y="2738356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Flowchart: Predefined Process 179">
            <a:extLst>
              <a:ext uri="{FF2B5EF4-FFF2-40B4-BE49-F238E27FC236}">
                <a16:creationId xmlns:a16="http://schemas.microsoft.com/office/drawing/2014/main" id="{DE94F512-9736-467B-B589-66FC4059CDBB}"/>
              </a:ext>
            </a:extLst>
          </p:cNvPr>
          <p:cNvSpPr/>
          <p:nvPr/>
        </p:nvSpPr>
        <p:spPr>
          <a:xfrm>
            <a:off x="2816214" y="273188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2" name="Picture 1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06BF73-C9E6-4BA3-A8CF-E571FE67D6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25616" r="1" b="25752"/>
          <a:stretch/>
        </p:blipFill>
        <p:spPr>
          <a:xfrm>
            <a:off x="8202050" y="2031629"/>
            <a:ext cx="548731" cy="276049"/>
          </a:xfrm>
          <a:prstGeom prst="rect">
            <a:avLst/>
          </a:prstGeom>
        </p:spPr>
      </p:pic>
      <p:pic>
        <p:nvPicPr>
          <p:cNvPr id="184" name="Picture 183" descr="Text&#10;&#10;Description automatically generated">
            <a:extLst>
              <a:ext uri="{FF2B5EF4-FFF2-40B4-BE49-F238E27FC236}">
                <a16:creationId xmlns:a16="http://schemas.microsoft.com/office/drawing/2014/main" id="{C2F0795B-2FBA-4286-B146-B181E4A44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061" y="2040770"/>
            <a:ext cx="448581" cy="276050"/>
          </a:xfrm>
          <a:prstGeom prst="rect">
            <a:avLst/>
          </a:prstGeom>
        </p:spPr>
      </p:pic>
      <p:pic>
        <p:nvPicPr>
          <p:cNvPr id="186" name="Picture 185" descr="Icon&#10;&#10;Description automatically generated">
            <a:extLst>
              <a:ext uri="{FF2B5EF4-FFF2-40B4-BE49-F238E27FC236}">
                <a16:creationId xmlns:a16="http://schemas.microsoft.com/office/drawing/2014/main" id="{B9E88669-B766-41E9-A123-6755C6F72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34" y="2039906"/>
            <a:ext cx="452447" cy="2839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FE1E36-1D9C-4D0A-A9CC-75B6AAC6D174}"/>
              </a:ext>
            </a:extLst>
          </p:cNvPr>
          <p:cNvSpPr/>
          <p:nvPr/>
        </p:nvSpPr>
        <p:spPr>
          <a:xfrm>
            <a:off x="9845292" y="2029630"/>
            <a:ext cx="502588" cy="283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CD Pipeline (</a:t>
            </a:r>
            <a:r>
              <a:rPr lang="en-US" sz="600" dirty="0" err="1">
                <a:solidFill>
                  <a:schemeClr val="tx1"/>
                </a:solidFill>
              </a:rPr>
              <a:t>ArgoCD</a:t>
            </a:r>
            <a:r>
              <a:rPr lang="en-US" sz="60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20D95F-76A8-48FB-AE88-1C295C18C8ED}"/>
              </a:ext>
            </a:extLst>
          </p:cNvPr>
          <p:cNvCxnSpPr>
            <a:cxnSpLocks/>
          </p:cNvCxnSpPr>
          <p:nvPr/>
        </p:nvCxnSpPr>
        <p:spPr>
          <a:xfrm flipH="1" flipV="1">
            <a:off x="8738160" y="5186012"/>
            <a:ext cx="1" cy="551781"/>
          </a:xfrm>
          <a:prstGeom prst="straightConnector1">
            <a:avLst/>
          </a:prstGeom>
          <a:ln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01B2AD7B-4B7D-416A-9FF3-6D6CA9FB5409}"/>
              </a:ext>
            </a:extLst>
          </p:cNvPr>
          <p:cNvSpPr/>
          <p:nvPr/>
        </p:nvSpPr>
        <p:spPr>
          <a:xfrm>
            <a:off x="6596401" y="3600680"/>
            <a:ext cx="833430" cy="434828"/>
          </a:xfrm>
          <a:prstGeom prst="roundRect">
            <a:avLst/>
          </a:prstGeom>
          <a:solidFill>
            <a:schemeClr val="accent2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ML-prediction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9EAC79-7E7E-4E61-B72B-31FD1A395C30}"/>
              </a:ext>
            </a:extLst>
          </p:cNvPr>
          <p:cNvCxnSpPr/>
          <p:nvPr/>
        </p:nvCxnSpPr>
        <p:spPr>
          <a:xfrm>
            <a:off x="6260474" y="3770089"/>
            <a:ext cx="3263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9F7D1B0-F1BC-48D3-A2F3-C6515768101C}"/>
              </a:ext>
            </a:extLst>
          </p:cNvPr>
          <p:cNvSpPr/>
          <p:nvPr/>
        </p:nvSpPr>
        <p:spPr>
          <a:xfrm>
            <a:off x="10378772" y="2029630"/>
            <a:ext cx="502588" cy="283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Policy/CLAMP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2C448EA2-4EF7-41C2-B4A4-EB06362ECAEF}"/>
              </a:ext>
            </a:extLst>
          </p:cNvPr>
          <p:cNvCxnSpPr>
            <a:cxnSpLocks/>
          </p:cNvCxnSpPr>
          <p:nvPr/>
        </p:nvCxnSpPr>
        <p:spPr>
          <a:xfrm flipV="1">
            <a:off x="8972357" y="4602479"/>
            <a:ext cx="2288429" cy="1288598"/>
          </a:xfrm>
          <a:prstGeom prst="bentConnector2">
            <a:avLst/>
          </a:prstGeom>
          <a:ln>
            <a:prstDash val="lgDashDot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E26A73C6-96B4-4AFC-B2F8-05D020B9BF78}"/>
              </a:ext>
            </a:extLst>
          </p:cNvPr>
          <p:cNvSpPr/>
          <p:nvPr/>
        </p:nvSpPr>
        <p:spPr>
          <a:xfrm>
            <a:off x="1612574" y="2172685"/>
            <a:ext cx="842690" cy="40827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KPI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1351C751-61EB-4EDB-BAF2-B796D7F5F649}"/>
              </a:ext>
            </a:extLst>
          </p:cNvPr>
          <p:cNvCxnSpPr/>
          <p:nvPr/>
        </p:nvCxnSpPr>
        <p:spPr>
          <a:xfrm rot="10800000">
            <a:off x="1772090" y="2568265"/>
            <a:ext cx="515339" cy="127841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18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231775"/>
            <a:ext cx="11506200" cy="538163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</a:rPr>
              <a:t>ONAP DCAE Kohn Deployment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407148" y="3052721"/>
            <a:ext cx="1729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Helm charts under OOM Tree</a:t>
            </a:r>
          </a:p>
          <a:p>
            <a:pPr defTabSz="914377">
              <a:defRPr/>
            </a:pP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377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(oom/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</a:rPr>
              <a:t>kuberbetes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/dcaegen2-services)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4148462" y="147447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4147064" y="180863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4178534" y="4941916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SNMPTRap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4147064" y="218218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4152756" y="2537542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84274E-AA28-43C4-93BF-E8EE1BF193F0}"/>
              </a:ext>
            </a:extLst>
          </p:cNvPr>
          <p:cNvSpPr/>
          <p:nvPr/>
        </p:nvSpPr>
        <p:spPr>
          <a:xfrm>
            <a:off x="2215411" y="3753250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Dcae-services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07ADF59-C57D-4555-93AD-589E96DC4952}"/>
              </a:ext>
            </a:extLst>
          </p:cNvPr>
          <p:cNvSpPr/>
          <p:nvPr/>
        </p:nvSpPr>
        <p:spPr>
          <a:xfrm>
            <a:off x="4161267" y="291476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F714D24-F88E-431E-A001-E6C75DB169BE}"/>
              </a:ext>
            </a:extLst>
          </p:cNvPr>
          <p:cNvSpPr/>
          <p:nvPr/>
        </p:nvSpPr>
        <p:spPr>
          <a:xfrm>
            <a:off x="4168746" y="3248924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DataFileCollector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FD48320-D5DB-46CE-B16C-F32E6F82DED3}"/>
              </a:ext>
            </a:extLst>
          </p:cNvPr>
          <p:cNvSpPr/>
          <p:nvPr/>
        </p:nvSpPr>
        <p:spPr>
          <a:xfrm>
            <a:off x="4178534" y="357749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E66D174-4816-4D09-B293-15E44743CE8E}"/>
              </a:ext>
            </a:extLst>
          </p:cNvPr>
          <p:cNvSpPr/>
          <p:nvPr/>
        </p:nvSpPr>
        <p:spPr>
          <a:xfrm>
            <a:off x="4178534" y="391305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RESTConf Collector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8751093-0125-49D3-840D-D6E7B9B739F8}"/>
              </a:ext>
            </a:extLst>
          </p:cNvPr>
          <p:cNvSpPr/>
          <p:nvPr/>
        </p:nvSpPr>
        <p:spPr>
          <a:xfrm>
            <a:off x="4178534" y="425515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VES-Mapper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F456EAA-A11A-414A-9119-6532BC060441}"/>
              </a:ext>
            </a:extLst>
          </p:cNvPr>
          <p:cNvSpPr/>
          <p:nvPr/>
        </p:nvSpPr>
        <p:spPr>
          <a:xfrm>
            <a:off x="4188322" y="4583720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Heartbeat MS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26045B1-1648-4F02-99C4-827E2F5F5B70}"/>
              </a:ext>
            </a:extLst>
          </p:cNvPr>
          <p:cNvSpPr/>
          <p:nvPr/>
        </p:nvSpPr>
        <p:spPr>
          <a:xfrm>
            <a:off x="4178534" y="529346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1B7EE41-0769-4C93-AFBF-86EA7FFA4657}"/>
              </a:ext>
            </a:extLst>
          </p:cNvPr>
          <p:cNvSpPr/>
          <p:nvPr/>
        </p:nvSpPr>
        <p:spPr>
          <a:xfrm>
            <a:off x="4177621" y="5645010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DL-Handlers (3)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8DF432F-058C-427D-9B9A-067A88ABE69A}"/>
              </a:ext>
            </a:extLst>
          </p:cNvPr>
          <p:cNvSpPr/>
          <p:nvPr/>
        </p:nvSpPr>
        <p:spPr>
          <a:xfrm>
            <a:off x="4187412" y="5983129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Slice-Analysis MS</a:t>
            </a:r>
          </a:p>
        </p:txBody>
      </p:sp>
      <p:sp>
        <p:nvSpPr>
          <p:cNvPr id="63" name="Flowchart: Magnetic Disk 62">
            <a:extLst>
              <a:ext uri="{FF2B5EF4-FFF2-40B4-BE49-F238E27FC236}">
                <a16:creationId xmlns:a16="http://schemas.microsoft.com/office/drawing/2014/main" id="{76FC270E-7227-463E-9B0F-8AE97E34E275}"/>
              </a:ext>
            </a:extLst>
          </p:cNvPr>
          <p:cNvSpPr/>
          <p:nvPr/>
        </p:nvSpPr>
        <p:spPr>
          <a:xfrm>
            <a:off x="8334293" y="989717"/>
            <a:ext cx="1195371" cy="948945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(ChartMuseum)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E1635532-D1F9-444B-98A9-357B26612021}"/>
              </a:ext>
            </a:extLst>
          </p:cNvPr>
          <p:cNvSpPr/>
          <p:nvPr/>
        </p:nvSpPr>
        <p:spPr>
          <a:xfrm>
            <a:off x="709932" y="1026197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Robot (init)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D0CB7D-1085-454B-A4F4-6CB62D8C9629}"/>
              </a:ext>
            </a:extLst>
          </p:cNvPr>
          <p:cNvCxnSpPr>
            <a:cxnSpLocks/>
          </p:cNvCxnSpPr>
          <p:nvPr/>
        </p:nvCxnSpPr>
        <p:spPr>
          <a:xfrm>
            <a:off x="2027351" y="1156226"/>
            <a:ext cx="62600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D461C3-A161-4C82-AFB0-5F0FB5E9A3F3}"/>
              </a:ext>
            </a:extLst>
          </p:cNvPr>
          <p:cNvSpPr txBox="1"/>
          <p:nvPr/>
        </p:nvSpPr>
        <p:spPr>
          <a:xfrm>
            <a:off x="3564552" y="1093081"/>
            <a:ext cx="6764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Preload charts from dcaegen2-services and other common dependencies</a:t>
            </a:r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B82C5C2C-99A3-4523-9A7B-863E19106CF0}"/>
              </a:ext>
            </a:extLst>
          </p:cNvPr>
          <p:cNvSpPr/>
          <p:nvPr/>
        </p:nvSpPr>
        <p:spPr>
          <a:xfrm rot="10800000">
            <a:off x="3740249" y="1474469"/>
            <a:ext cx="359972" cy="506375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9D5E53E-36A5-458A-89CA-272A16F435AA}"/>
              </a:ext>
            </a:extLst>
          </p:cNvPr>
          <p:cNvSpPr/>
          <p:nvPr/>
        </p:nvSpPr>
        <p:spPr>
          <a:xfrm>
            <a:off x="7397272" y="6206402"/>
            <a:ext cx="670649" cy="2391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73FEEEB-7696-4FAC-95CD-2EDC52324E6F}"/>
              </a:ext>
            </a:extLst>
          </p:cNvPr>
          <p:cNvSpPr/>
          <p:nvPr/>
        </p:nvSpPr>
        <p:spPr>
          <a:xfrm>
            <a:off x="7397272" y="6530130"/>
            <a:ext cx="670651" cy="2769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F7EE5C-EFA1-4FFF-8C6B-60835DD6BCDC}"/>
              </a:ext>
            </a:extLst>
          </p:cNvPr>
          <p:cNvSpPr txBox="1"/>
          <p:nvPr/>
        </p:nvSpPr>
        <p:spPr>
          <a:xfrm>
            <a:off x="7169178" y="3110781"/>
            <a:ext cx="3926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Any DCAE MS can be deployed on-demand via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ROBOT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POLICY-K8S Participant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</a:rPr>
              <a:t>Kubectl</a:t>
            </a: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E4DAD-4E46-4490-8ACF-54CC4E7D4017}"/>
              </a:ext>
            </a:extLst>
          </p:cNvPr>
          <p:cNvSpPr txBox="1"/>
          <p:nvPr/>
        </p:nvSpPr>
        <p:spPr>
          <a:xfrm>
            <a:off x="7275396" y="586828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Legend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973DA9-E039-41B7-B925-C27E4C6BE8E0}"/>
              </a:ext>
            </a:extLst>
          </p:cNvPr>
          <p:cNvSpPr txBox="1"/>
          <p:nvPr/>
        </p:nvSpPr>
        <p:spPr>
          <a:xfrm>
            <a:off x="8043307" y="6187472"/>
            <a:ext cx="27839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schemeClr val="tx1"/>
                </a:solidFill>
                <a:latin typeface="Calibri" panose="020F0502020204030204"/>
              </a:rPr>
              <a:t>Default mS enabled under ONAP deploy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34FDC7-E0DD-4664-9433-E6C9C9F74626}"/>
              </a:ext>
            </a:extLst>
          </p:cNvPr>
          <p:cNvSpPr txBox="1"/>
          <p:nvPr/>
        </p:nvSpPr>
        <p:spPr>
          <a:xfrm>
            <a:off x="8043307" y="6538223"/>
            <a:ext cx="14193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On-demand mS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D48D4AE-71B3-4E17-9ABF-60B92F7E90D6}"/>
              </a:ext>
            </a:extLst>
          </p:cNvPr>
          <p:cNvSpPr/>
          <p:nvPr/>
        </p:nvSpPr>
        <p:spPr>
          <a:xfrm>
            <a:off x="4177621" y="6375672"/>
            <a:ext cx="1300293" cy="260059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ML Prediction </a:t>
            </a:r>
            <a:r>
              <a:rPr lang="en-US" sz="1200" dirty="0" err="1">
                <a:solidFill>
                  <a:prstClr val="white"/>
                </a:solidFill>
                <a:latin typeface="Calibri" panose="020F0502020204030204"/>
              </a:rPr>
              <a:t>ms</a:t>
            </a: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0882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ONAP DCAE Architecture (Jakarta) - RC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1036320" y="1475078"/>
            <a:ext cx="9383591" cy="40469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392610" y="1906986"/>
            <a:ext cx="6491550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963752" y="4612417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583412" y="4613924"/>
            <a:ext cx="802503" cy="39700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819379" y="4568089"/>
            <a:ext cx="802503" cy="413360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4359673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2033996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6446312" y="265308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5308643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5164967" y="4583399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1036320" y="1070348"/>
            <a:ext cx="9383592" cy="342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DMAAP/KAFKA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536256" y="5169521"/>
            <a:ext cx="872446" cy="4963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9505754" y="5617007"/>
            <a:ext cx="914151" cy="482125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Policy/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3162840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3058832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6586820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4" y="4975070"/>
            <a:ext cx="1451978" cy="83711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5389048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2419664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2220274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3663856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757167" y="3092003"/>
            <a:ext cx="13054" cy="151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2464549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766255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778637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810523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24089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5683413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080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848988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706111" y="2135330"/>
            <a:ext cx="842690" cy="40827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8368571" y="3132180"/>
            <a:ext cx="1227260" cy="2051766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6522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075" y="5650015"/>
            <a:ext cx="482125" cy="482125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6014135" y="2125989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700513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57" name="Flowchart: Magnetic Disk 56">
            <a:extLst>
              <a:ext uri="{FF2B5EF4-FFF2-40B4-BE49-F238E27FC236}">
                <a16:creationId xmlns:a16="http://schemas.microsoft.com/office/drawing/2014/main" id="{F5F33CCD-9961-49FE-B2D2-8ADC3EDB6631}"/>
              </a:ext>
            </a:extLst>
          </p:cNvPr>
          <p:cNvSpPr/>
          <p:nvPr/>
        </p:nvSpPr>
        <p:spPr>
          <a:xfrm>
            <a:off x="8646156" y="4688940"/>
            <a:ext cx="684585" cy="409294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Mongo</a:t>
            </a:r>
          </a:p>
        </p:txBody>
      </p:sp>
      <p:sp>
        <p:nvSpPr>
          <p:cNvPr id="96" name="Flowchart: Predefined Process 95">
            <a:extLst>
              <a:ext uri="{FF2B5EF4-FFF2-40B4-BE49-F238E27FC236}">
                <a16:creationId xmlns:a16="http://schemas.microsoft.com/office/drawing/2014/main" id="{EB90212B-24D0-4946-8BE0-6B6D47DB30DA}"/>
              </a:ext>
            </a:extLst>
          </p:cNvPr>
          <p:cNvSpPr/>
          <p:nvPr/>
        </p:nvSpPr>
        <p:spPr>
          <a:xfrm>
            <a:off x="4313668" y="267213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Flowchart: Predefined Process 100">
            <a:extLst>
              <a:ext uri="{FF2B5EF4-FFF2-40B4-BE49-F238E27FC236}">
                <a16:creationId xmlns:a16="http://schemas.microsoft.com/office/drawing/2014/main" id="{E2D7AF35-BF49-4191-93D4-40D0FC708384}"/>
              </a:ext>
            </a:extLst>
          </p:cNvPr>
          <p:cNvSpPr/>
          <p:nvPr/>
        </p:nvSpPr>
        <p:spPr>
          <a:xfrm>
            <a:off x="3089712" y="2713737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Flowchart: Predefined Process 101">
            <a:extLst>
              <a:ext uri="{FF2B5EF4-FFF2-40B4-BE49-F238E27FC236}">
                <a16:creationId xmlns:a16="http://schemas.microsoft.com/office/drawing/2014/main" id="{F801D63A-824E-4719-AF6A-97562D36447D}"/>
              </a:ext>
            </a:extLst>
          </p:cNvPr>
          <p:cNvSpPr/>
          <p:nvPr/>
        </p:nvSpPr>
        <p:spPr>
          <a:xfrm>
            <a:off x="5296286" y="269260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Flowchart: Predefined Process 102">
            <a:extLst>
              <a:ext uri="{FF2B5EF4-FFF2-40B4-BE49-F238E27FC236}">
                <a16:creationId xmlns:a16="http://schemas.microsoft.com/office/drawing/2014/main" id="{ED292454-70A0-47F6-9E68-8AC2042FD9E9}"/>
              </a:ext>
            </a:extLst>
          </p:cNvPr>
          <p:cNvSpPr/>
          <p:nvPr/>
        </p:nvSpPr>
        <p:spPr>
          <a:xfrm>
            <a:off x="3577910" y="216467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Flowchart: Predefined Process 105">
            <a:extLst>
              <a:ext uri="{FF2B5EF4-FFF2-40B4-BE49-F238E27FC236}">
                <a16:creationId xmlns:a16="http://schemas.microsoft.com/office/drawing/2014/main" id="{0B4906C2-CB1F-4E3D-8004-B8543AC5A638}"/>
              </a:ext>
            </a:extLst>
          </p:cNvPr>
          <p:cNvSpPr/>
          <p:nvPr/>
        </p:nvSpPr>
        <p:spPr>
          <a:xfrm>
            <a:off x="2287428" y="368034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Flowchart: Predefined Process 106">
            <a:extLst>
              <a:ext uri="{FF2B5EF4-FFF2-40B4-BE49-F238E27FC236}">
                <a16:creationId xmlns:a16="http://schemas.microsoft.com/office/drawing/2014/main" id="{4A4AF02D-F635-4E22-8A14-988EFC467344}"/>
              </a:ext>
            </a:extLst>
          </p:cNvPr>
          <p:cNvSpPr/>
          <p:nvPr/>
        </p:nvSpPr>
        <p:spPr>
          <a:xfrm>
            <a:off x="2270751" y="463624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Flowchart: Predefined Process 107">
            <a:extLst>
              <a:ext uri="{FF2B5EF4-FFF2-40B4-BE49-F238E27FC236}">
                <a16:creationId xmlns:a16="http://schemas.microsoft.com/office/drawing/2014/main" id="{C65E3A75-5530-44EA-8CC0-F2961CC5FC2B}"/>
              </a:ext>
            </a:extLst>
          </p:cNvPr>
          <p:cNvSpPr/>
          <p:nvPr/>
        </p:nvSpPr>
        <p:spPr>
          <a:xfrm>
            <a:off x="947555" y="6430905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777761-84C1-4726-AFE8-D6FA648EA361}"/>
              </a:ext>
            </a:extLst>
          </p:cNvPr>
          <p:cNvSpPr txBox="1"/>
          <p:nvPr/>
        </p:nvSpPr>
        <p:spPr>
          <a:xfrm>
            <a:off x="1172634" y="6491607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Policy Sidecar</a:t>
            </a: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499BB5A2-3AD5-4EDB-88B1-1233B078B9FE}"/>
              </a:ext>
            </a:extLst>
          </p:cNvPr>
          <p:cNvSpPr/>
          <p:nvPr/>
        </p:nvSpPr>
        <p:spPr>
          <a:xfrm>
            <a:off x="3548166" y="462536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Flowchart: Predefined Process 109">
            <a:extLst>
              <a:ext uri="{FF2B5EF4-FFF2-40B4-BE49-F238E27FC236}">
                <a16:creationId xmlns:a16="http://schemas.microsoft.com/office/drawing/2014/main" id="{7862660B-D8DF-4BD2-9032-D1EF4D65969B}"/>
              </a:ext>
            </a:extLst>
          </p:cNvPr>
          <p:cNvSpPr/>
          <p:nvPr/>
        </p:nvSpPr>
        <p:spPr>
          <a:xfrm>
            <a:off x="4658369" y="464637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Flowchart: Predefined Process 110">
            <a:extLst>
              <a:ext uri="{FF2B5EF4-FFF2-40B4-BE49-F238E27FC236}">
                <a16:creationId xmlns:a16="http://schemas.microsoft.com/office/drawing/2014/main" id="{8B745DFA-C155-453B-BF6C-C407BD52280E}"/>
              </a:ext>
            </a:extLst>
          </p:cNvPr>
          <p:cNvSpPr/>
          <p:nvPr/>
        </p:nvSpPr>
        <p:spPr>
          <a:xfrm>
            <a:off x="5886320" y="462611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Flowchart: Predefined Process 111">
            <a:extLst>
              <a:ext uri="{FF2B5EF4-FFF2-40B4-BE49-F238E27FC236}">
                <a16:creationId xmlns:a16="http://schemas.microsoft.com/office/drawing/2014/main" id="{E7E49E38-80F5-4927-8516-9C124AD348F0}"/>
              </a:ext>
            </a:extLst>
          </p:cNvPr>
          <p:cNvSpPr/>
          <p:nvPr/>
        </p:nvSpPr>
        <p:spPr>
          <a:xfrm>
            <a:off x="4412309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Flowchart: Predefined Process 113">
            <a:extLst>
              <a:ext uri="{FF2B5EF4-FFF2-40B4-BE49-F238E27FC236}">
                <a16:creationId xmlns:a16="http://schemas.microsoft.com/office/drawing/2014/main" id="{F7BB5B7F-5570-4EE2-B6B5-A3E6D593AAAC}"/>
              </a:ext>
            </a:extLst>
          </p:cNvPr>
          <p:cNvSpPr/>
          <p:nvPr/>
        </p:nvSpPr>
        <p:spPr>
          <a:xfrm>
            <a:off x="5971972" y="365034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Flowchart: Predefined Process 114">
            <a:extLst>
              <a:ext uri="{FF2B5EF4-FFF2-40B4-BE49-F238E27FC236}">
                <a16:creationId xmlns:a16="http://schemas.microsoft.com/office/drawing/2014/main" id="{64CD994C-2CDC-46D7-B963-05CF079D5AFD}"/>
              </a:ext>
            </a:extLst>
          </p:cNvPr>
          <p:cNvSpPr/>
          <p:nvPr/>
        </p:nvSpPr>
        <p:spPr>
          <a:xfrm>
            <a:off x="7254894" y="461519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lowchart: Predefined Process 115">
            <a:extLst>
              <a:ext uri="{FF2B5EF4-FFF2-40B4-BE49-F238E27FC236}">
                <a16:creationId xmlns:a16="http://schemas.microsoft.com/office/drawing/2014/main" id="{66BA5A09-09CA-4A40-A46E-F9B01BFD2093}"/>
              </a:ext>
            </a:extLst>
          </p:cNvPr>
          <p:cNvSpPr/>
          <p:nvPr/>
        </p:nvSpPr>
        <p:spPr>
          <a:xfrm>
            <a:off x="3148060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82173799-4260-4D8A-8BBA-41BB32926519}"/>
              </a:ext>
            </a:extLst>
          </p:cNvPr>
          <p:cNvSpPr/>
          <p:nvPr/>
        </p:nvSpPr>
        <p:spPr>
          <a:xfrm>
            <a:off x="2609699" y="644865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AB3793A-33C9-4ECD-A51D-8875B2EEE506}"/>
              </a:ext>
            </a:extLst>
          </p:cNvPr>
          <p:cNvSpPr txBox="1"/>
          <p:nvPr/>
        </p:nvSpPr>
        <p:spPr>
          <a:xfrm>
            <a:off x="2780642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Dmaap init-container</a:t>
            </a:r>
          </a:p>
        </p:txBody>
      </p:sp>
      <p:sp>
        <p:nvSpPr>
          <p:cNvPr id="119" name="Flowchart: Predefined Process 118">
            <a:extLst>
              <a:ext uri="{FF2B5EF4-FFF2-40B4-BE49-F238E27FC236}">
                <a16:creationId xmlns:a16="http://schemas.microsoft.com/office/drawing/2014/main" id="{DC10DDA5-E3EC-4AFF-A74F-2E215E867BB4}"/>
              </a:ext>
            </a:extLst>
          </p:cNvPr>
          <p:cNvSpPr/>
          <p:nvPr/>
        </p:nvSpPr>
        <p:spPr>
          <a:xfrm>
            <a:off x="3818784" y="272537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Flowchart: Predefined Process 119">
            <a:extLst>
              <a:ext uri="{FF2B5EF4-FFF2-40B4-BE49-F238E27FC236}">
                <a16:creationId xmlns:a16="http://schemas.microsoft.com/office/drawing/2014/main" id="{B8D295B9-7E8B-4CB2-BF5E-C4B9A259EC59}"/>
              </a:ext>
            </a:extLst>
          </p:cNvPr>
          <p:cNvSpPr/>
          <p:nvPr/>
        </p:nvSpPr>
        <p:spPr>
          <a:xfrm>
            <a:off x="4957890" y="2684968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Flowchart: Predefined Process 120">
            <a:extLst>
              <a:ext uri="{FF2B5EF4-FFF2-40B4-BE49-F238E27FC236}">
                <a16:creationId xmlns:a16="http://schemas.microsoft.com/office/drawing/2014/main" id="{71562F15-A313-4791-915E-4ECE5CF118F9}"/>
              </a:ext>
            </a:extLst>
          </p:cNvPr>
          <p:cNvSpPr/>
          <p:nvPr/>
        </p:nvSpPr>
        <p:spPr>
          <a:xfrm>
            <a:off x="6075981" y="270416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Flowchart: Predefined Process 121">
            <a:extLst>
              <a:ext uri="{FF2B5EF4-FFF2-40B4-BE49-F238E27FC236}">
                <a16:creationId xmlns:a16="http://schemas.microsoft.com/office/drawing/2014/main" id="{70D54758-F5E3-44BC-8601-ECFDEDB4606E}"/>
              </a:ext>
            </a:extLst>
          </p:cNvPr>
          <p:cNvSpPr/>
          <p:nvPr/>
        </p:nvSpPr>
        <p:spPr>
          <a:xfrm>
            <a:off x="7113250" y="270731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lowchart: Predefined Process 122">
            <a:extLst>
              <a:ext uri="{FF2B5EF4-FFF2-40B4-BE49-F238E27FC236}">
                <a16:creationId xmlns:a16="http://schemas.microsoft.com/office/drawing/2014/main" id="{F7211257-D98A-46F0-B680-0F64AA19EC05}"/>
              </a:ext>
            </a:extLst>
          </p:cNvPr>
          <p:cNvSpPr/>
          <p:nvPr/>
        </p:nvSpPr>
        <p:spPr>
          <a:xfrm>
            <a:off x="6703681" y="215962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Flowchart: Predefined Process 123">
            <a:extLst>
              <a:ext uri="{FF2B5EF4-FFF2-40B4-BE49-F238E27FC236}">
                <a16:creationId xmlns:a16="http://schemas.microsoft.com/office/drawing/2014/main" id="{3C9263C9-F772-46C4-A6EC-842A8BD2BCC3}"/>
              </a:ext>
            </a:extLst>
          </p:cNvPr>
          <p:cNvSpPr/>
          <p:nvPr/>
        </p:nvSpPr>
        <p:spPr>
          <a:xfrm>
            <a:off x="5529060" y="216983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lowchart: Predefined Process 124">
            <a:extLst>
              <a:ext uri="{FF2B5EF4-FFF2-40B4-BE49-F238E27FC236}">
                <a16:creationId xmlns:a16="http://schemas.microsoft.com/office/drawing/2014/main" id="{DA2F0E5E-07A4-405B-89F6-D3E60B81A5FA}"/>
              </a:ext>
            </a:extLst>
          </p:cNvPr>
          <p:cNvSpPr/>
          <p:nvPr/>
        </p:nvSpPr>
        <p:spPr>
          <a:xfrm>
            <a:off x="4434327" y="2188637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Flowchart: Predefined Process 125">
            <a:extLst>
              <a:ext uri="{FF2B5EF4-FFF2-40B4-BE49-F238E27FC236}">
                <a16:creationId xmlns:a16="http://schemas.microsoft.com/office/drawing/2014/main" id="{7106C952-87B1-4413-8DFF-080BB27F8115}"/>
              </a:ext>
            </a:extLst>
          </p:cNvPr>
          <p:cNvSpPr/>
          <p:nvPr/>
        </p:nvSpPr>
        <p:spPr>
          <a:xfrm>
            <a:off x="2367819" y="464187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Flowchart: Predefined Process 126">
            <a:extLst>
              <a:ext uri="{FF2B5EF4-FFF2-40B4-BE49-F238E27FC236}">
                <a16:creationId xmlns:a16="http://schemas.microsoft.com/office/drawing/2014/main" id="{D068A710-0F6C-42DD-98F9-E1B5582E2EAC}"/>
              </a:ext>
            </a:extLst>
          </p:cNvPr>
          <p:cNvSpPr/>
          <p:nvPr/>
        </p:nvSpPr>
        <p:spPr>
          <a:xfrm>
            <a:off x="4308405" y="64205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2A241D8-2988-4922-995E-B5D2E94D7F11}"/>
              </a:ext>
            </a:extLst>
          </p:cNvPr>
          <p:cNvSpPr txBox="1"/>
          <p:nvPr/>
        </p:nvSpPr>
        <p:spPr>
          <a:xfrm>
            <a:off x="4548801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AAF init-container</a:t>
            </a:r>
          </a:p>
        </p:txBody>
      </p:sp>
      <p:sp>
        <p:nvSpPr>
          <p:cNvPr id="129" name="Flowchart: Predefined Process 128">
            <a:extLst>
              <a:ext uri="{FF2B5EF4-FFF2-40B4-BE49-F238E27FC236}">
                <a16:creationId xmlns:a16="http://schemas.microsoft.com/office/drawing/2014/main" id="{417F835C-F5E5-4F2C-A59D-2D411EC71EF5}"/>
              </a:ext>
            </a:extLst>
          </p:cNvPr>
          <p:cNvSpPr/>
          <p:nvPr/>
        </p:nvSpPr>
        <p:spPr>
          <a:xfrm>
            <a:off x="3638654" y="462170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Predefined Process 129">
            <a:extLst>
              <a:ext uri="{FF2B5EF4-FFF2-40B4-BE49-F238E27FC236}">
                <a16:creationId xmlns:a16="http://schemas.microsoft.com/office/drawing/2014/main" id="{06E7A8F8-DC1E-46BF-BFAC-675F83B8EE8B}"/>
              </a:ext>
            </a:extLst>
          </p:cNvPr>
          <p:cNvSpPr/>
          <p:nvPr/>
        </p:nvSpPr>
        <p:spPr>
          <a:xfrm>
            <a:off x="4766795" y="463069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Predefined Process 130">
            <a:extLst>
              <a:ext uri="{FF2B5EF4-FFF2-40B4-BE49-F238E27FC236}">
                <a16:creationId xmlns:a16="http://schemas.microsoft.com/office/drawing/2014/main" id="{18A851B3-3559-463E-9BD4-945D877FC71F}"/>
              </a:ext>
            </a:extLst>
          </p:cNvPr>
          <p:cNvSpPr/>
          <p:nvPr/>
        </p:nvSpPr>
        <p:spPr>
          <a:xfrm>
            <a:off x="3253094" y="365644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lowchart: Magnetic Disk 97">
            <a:extLst>
              <a:ext uri="{FF2B5EF4-FFF2-40B4-BE49-F238E27FC236}">
                <a16:creationId xmlns:a16="http://schemas.microsoft.com/office/drawing/2014/main" id="{71129A4C-11CC-4751-8FA2-F2AC1E7991EE}"/>
              </a:ext>
            </a:extLst>
          </p:cNvPr>
          <p:cNvSpPr/>
          <p:nvPr/>
        </p:nvSpPr>
        <p:spPr>
          <a:xfrm>
            <a:off x="10720097" y="3512566"/>
            <a:ext cx="1101063" cy="1089914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(ChartMuseum/nexus) or git repository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5FA4F08-886E-47A5-83D3-A885F23CD204}"/>
              </a:ext>
            </a:extLst>
          </p:cNvPr>
          <p:cNvSpPr txBox="1"/>
          <p:nvPr/>
        </p:nvSpPr>
        <p:spPr>
          <a:xfrm>
            <a:off x="1122253" y="1549127"/>
            <a:ext cx="24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Kubernetes Cluster</a:t>
            </a:r>
          </a:p>
        </p:txBody>
      </p:sp>
      <p:sp>
        <p:nvSpPr>
          <p:cNvPr id="134" name="Flowchart: Predefined Process 133">
            <a:extLst>
              <a:ext uri="{FF2B5EF4-FFF2-40B4-BE49-F238E27FC236}">
                <a16:creationId xmlns:a16="http://schemas.microsoft.com/office/drawing/2014/main" id="{A05E55AD-C6F3-419A-8333-7E12602B4B1F}"/>
              </a:ext>
            </a:extLst>
          </p:cNvPr>
          <p:cNvSpPr/>
          <p:nvPr/>
        </p:nvSpPr>
        <p:spPr>
          <a:xfrm>
            <a:off x="5986483" y="462170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3EF56EA0-92E5-4799-9E50-99C100ADD6DD}"/>
              </a:ext>
            </a:extLst>
          </p:cNvPr>
          <p:cNvSpPr/>
          <p:nvPr/>
        </p:nvSpPr>
        <p:spPr>
          <a:xfrm>
            <a:off x="7359847" y="4609736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Flowchart: Predefined Process 136">
            <a:extLst>
              <a:ext uri="{FF2B5EF4-FFF2-40B4-BE49-F238E27FC236}">
                <a16:creationId xmlns:a16="http://schemas.microsoft.com/office/drawing/2014/main" id="{94334E24-F321-4D56-A7D3-177BBB8AA1A3}"/>
              </a:ext>
            </a:extLst>
          </p:cNvPr>
          <p:cNvSpPr/>
          <p:nvPr/>
        </p:nvSpPr>
        <p:spPr>
          <a:xfrm>
            <a:off x="4506848" y="366397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Flowchart: Predefined Process 137">
            <a:extLst>
              <a:ext uri="{FF2B5EF4-FFF2-40B4-BE49-F238E27FC236}">
                <a16:creationId xmlns:a16="http://schemas.microsoft.com/office/drawing/2014/main" id="{1FEF0958-EBA3-48B8-9B45-3AB2A1A9A9D5}"/>
              </a:ext>
            </a:extLst>
          </p:cNvPr>
          <p:cNvSpPr/>
          <p:nvPr/>
        </p:nvSpPr>
        <p:spPr>
          <a:xfrm>
            <a:off x="7218090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lowchart: Predefined Process 138">
            <a:extLst>
              <a:ext uri="{FF2B5EF4-FFF2-40B4-BE49-F238E27FC236}">
                <a16:creationId xmlns:a16="http://schemas.microsoft.com/office/drawing/2014/main" id="{70C78F55-8A6F-408B-BC72-2FF010F9DE58}"/>
              </a:ext>
            </a:extLst>
          </p:cNvPr>
          <p:cNvSpPr/>
          <p:nvPr/>
        </p:nvSpPr>
        <p:spPr>
          <a:xfrm>
            <a:off x="6175969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lowchart: Predefined Process 139">
            <a:extLst>
              <a:ext uri="{FF2B5EF4-FFF2-40B4-BE49-F238E27FC236}">
                <a16:creationId xmlns:a16="http://schemas.microsoft.com/office/drawing/2014/main" id="{57C07D99-C0EB-4075-8B66-68D3274C3AB3}"/>
              </a:ext>
            </a:extLst>
          </p:cNvPr>
          <p:cNvSpPr/>
          <p:nvPr/>
        </p:nvSpPr>
        <p:spPr>
          <a:xfrm>
            <a:off x="3938038" y="271998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lowchart: Predefined Process 140">
            <a:extLst>
              <a:ext uri="{FF2B5EF4-FFF2-40B4-BE49-F238E27FC236}">
                <a16:creationId xmlns:a16="http://schemas.microsoft.com/office/drawing/2014/main" id="{058BCCF9-E78E-4739-BC6A-8A1F45C77749}"/>
              </a:ext>
            </a:extLst>
          </p:cNvPr>
          <p:cNvSpPr/>
          <p:nvPr/>
        </p:nvSpPr>
        <p:spPr>
          <a:xfrm>
            <a:off x="6808521" y="216965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Flowchart: Predefined Process 141">
            <a:extLst>
              <a:ext uri="{FF2B5EF4-FFF2-40B4-BE49-F238E27FC236}">
                <a16:creationId xmlns:a16="http://schemas.microsoft.com/office/drawing/2014/main" id="{69883449-DE5C-44DA-9DD3-CC0A248D9A66}"/>
              </a:ext>
            </a:extLst>
          </p:cNvPr>
          <p:cNvSpPr/>
          <p:nvPr/>
        </p:nvSpPr>
        <p:spPr>
          <a:xfrm>
            <a:off x="5643443" y="217305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lowchart: Predefined Process 142">
            <a:extLst>
              <a:ext uri="{FF2B5EF4-FFF2-40B4-BE49-F238E27FC236}">
                <a16:creationId xmlns:a16="http://schemas.microsoft.com/office/drawing/2014/main" id="{B3D8DA32-6730-44AC-BBD3-F24A17D96B7D}"/>
              </a:ext>
            </a:extLst>
          </p:cNvPr>
          <p:cNvSpPr/>
          <p:nvPr/>
        </p:nvSpPr>
        <p:spPr>
          <a:xfrm>
            <a:off x="5037311" y="26790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Flowchart: Predefined Process 143">
            <a:extLst>
              <a:ext uri="{FF2B5EF4-FFF2-40B4-BE49-F238E27FC236}">
                <a16:creationId xmlns:a16="http://schemas.microsoft.com/office/drawing/2014/main" id="{843C8E87-8A92-420C-B6DE-D6C54371A5C9}"/>
              </a:ext>
            </a:extLst>
          </p:cNvPr>
          <p:cNvSpPr/>
          <p:nvPr/>
        </p:nvSpPr>
        <p:spPr>
          <a:xfrm>
            <a:off x="4558802" y="219244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lowchart: Predefined Process 144">
            <a:extLst>
              <a:ext uri="{FF2B5EF4-FFF2-40B4-BE49-F238E27FC236}">
                <a16:creationId xmlns:a16="http://schemas.microsoft.com/office/drawing/2014/main" id="{204D192E-6EA5-4967-9BD2-1E7A2E47EC67}"/>
              </a:ext>
            </a:extLst>
          </p:cNvPr>
          <p:cNvSpPr/>
          <p:nvPr/>
        </p:nvSpPr>
        <p:spPr>
          <a:xfrm>
            <a:off x="6050794" y="36453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09BF08B1-7BA3-4050-BD5B-D69C8DDD3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935" y="3023236"/>
            <a:ext cx="482125" cy="482125"/>
          </a:xfrm>
          <a:prstGeom prst="rect">
            <a:avLst/>
          </a:prstGeom>
        </p:spPr>
      </p:pic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EC14F2FE-C8E1-428A-8929-4B554F361308}"/>
              </a:ext>
            </a:extLst>
          </p:cNvPr>
          <p:cNvCxnSpPr>
            <a:cxnSpLocks/>
          </p:cNvCxnSpPr>
          <p:nvPr/>
        </p:nvCxnSpPr>
        <p:spPr>
          <a:xfrm>
            <a:off x="9595831" y="4356575"/>
            <a:ext cx="11242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18D7CD9F-0784-4F52-A4C7-FB6F8334E9CA}"/>
              </a:ext>
            </a:extLst>
          </p:cNvPr>
          <p:cNvSpPr txBox="1"/>
          <p:nvPr/>
        </p:nvSpPr>
        <p:spPr>
          <a:xfrm>
            <a:off x="7952306" y="6088915"/>
            <a:ext cx="266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DCAE Designer/MS developer/Operation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95917ADB-A5CD-492B-AD54-1762F2294ACE}"/>
              </a:ext>
            </a:extLst>
          </p:cNvPr>
          <p:cNvCxnSpPr/>
          <p:nvPr/>
        </p:nvCxnSpPr>
        <p:spPr>
          <a:xfrm rot="10800000">
            <a:off x="7884160" y="2325961"/>
            <a:ext cx="2997200" cy="1252783"/>
          </a:xfrm>
          <a:prstGeom prst="bentConnector3">
            <a:avLst>
              <a:gd name="adj1" fmla="val 1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2A66DC5-A5BE-437D-8CA6-41966391CCCC}"/>
              </a:ext>
            </a:extLst>
          </p:cNvPr>
          <p:cNvSpPr txBox="1"/>
          <p:nvPr/>
        </p:nvSpPr>
        <p:spPr>
          <a:xfrm>
            <a:off x="8758011" y="1744284"/>
            <a:ext cx="255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Deployment </a:t>
            </a:r>
          </a:p>
        </p:txBody>
      </p:sp>
      <p:sp>
        <p:nvSpPr>
          <p:cNvPr id="179" name="Flowchart: Predefined Process 178">
            <a:extLst>
              <a:ext uri="{FF2B5EF4-FFF2-40B4-BE49-F238E27FC236}">
                <a16:creationId xmlns:a16="http://schemas.microsoft.com/office/drawing/2014/main" id="{223C27C7-1B9E-4D86-BAA0-E7F5A28CA9BF}"/>
              </a:ext>
            </a:extLst>
          </p:cNvPr>
          <p:cNvSpPr/>
          <p:nvPr/>
        </p:nvSpPr>
        <p:spPr>
          <a:xfrm>
            <a:off x="2714052" y="2738356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Flowchart: Predefined Process 179">
            <a:extLst>
              <a:ext uri="{FF2B5EF4-FFF2-40B4-BE49-F238E27FC236}">
                <a16:creationId xmlns:a16="http://schemas.microsoft.com/office/drawing/2014/main" id="{DE94F512-9736-467B-B589-66FC4059CDBB}"/>
              </a:ext>
            </a:extLst>
          </p:cNvPr>
          <p:cNvSpPr/>
          <p:nvPr/>
        </p:nvSpPr>
        <p:spPr>
          <a:xfrm>
            <a:off x="2816214" y="273188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2" name="Picture 1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06BF73-C9E6-4BA3-A8CF-E571FE67D6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25616" r="1" b="25752"/>
          <a:stretch/>
        </p:blipFill>
        <p:spPr>
          <a:xfrm>
            <a:off x="8202050" y="2031629"/>
            <a:ext cx="548731" cy="276049"/>
          </a:xfrm>
          <a:prstGeom prst="rect">
            <a:avLst/>
          </a:prstGeom>
        </p:spPr>
      </p:pic>
      <p:pic>
        <p:nvPicPr>
          <p:cNvPr id="184" name="Picture 183" descr="Text&#10;&#10;Description automatically generated">
            <a:extLst>
              <a:ext uri="{FF2B5EF4-FFF2-40B4-BE49-F238E27FC236}">
                <a16:creationId xmlns:a16="http://schemas.microsoft.com/office/drawing/2014/main" id="{C2F0795B-2FBA-4286-B146-B181E4A44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061" y="2040770"/>
            <a:ext cx="448581" cy="276050"/>
          </a:xfrm>
          <a:prstGeom prst="rect">
            <a:avLst/>
          </a:prstGeom>
        </p:spPr>
      </p:pic>
      <p:pic>
        <p:nvPicPr>
          <p:cNvPr id="186" name="Picture 185" descr="Icon&#10;&#10;Description automatically generated">
            <a:extLst>
              <a:ext uri="{FF2B5EF4-FFF2-40B4-BE49-F238E27FC236}">
                <a16:creationId xmlns:a16="http://schemas.microsoft.com/office/drawing/2014/main" id="{B9E88669-B766-41E9-A123-6755C6F72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34" y="2039906"/>
            <a:ext cx="452447" cy="2839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FE1E36-1D9C-4D0A-A9CC-75B6AAC6D174}"/>
              </a:ext>
            </a:extLst>
          </p:cNvPr>
          <p:cNvSpPr/>
          <p:nvPr/>
        </p:nvSpPr>
        <p:spPr>
          <a:xfrm>
            <a:off x="9845292" y="2029630"/>
            <a:ext cx="502588" cy="283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OOM Service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A12DD28-9DA8-497E-BD2D-3D685A711506}"/>
              </a:ext>
            </a:extLst>
          </p:cNvPr>
          <p:cNvCxnSpPr>
            <a:cxnSpLocks/>
            <a:stCxn id="3" idx="0"/>
            <a:endCxn id="4" idx="2"/>
          </p:cNvCxnSpPr>
          <p:nvPr/>
        </p:nvCxnSpPr>
        <p:spPr>
          <a:xfrm rot="5400000" flipH="1" flipV="1">
            <a:off x="9130089" y="2165684"/>
            <a:ext cx="818608" cy="1114385"/>
          </a:xfrm>
          <a:prstGeom prst="bentConnector3">
            <a:avLst>
              <a:gd name="adj1" fmla="val 50000"/>
            </a:avLst>
          </a:prstGeom>
          <a:ln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A460E287-248B-47C4-84E5-54CD3BB97683}"/>
              </a:ext>
            </a:extLst>
          </p:cNvPr>
          <p:cNvCxnSpPr>
            <a:cxnSpLocks/>
            <a:stCxn id="35" idx="2"/>
          </p:cNvCxnSpPr>
          <p:nvPr/>
        </p:nvCxnSpPr>
        <p:spPr>
          <a:xfrm rot="10800000">
            <a:off x="9139896" y="5183949"/>
            <a:ext cx="365858" cy="734387"/>
          </a:xfrm>
          <a:prstGeom prst="bentConnector2">
            <a:avLst/>
          </a:prstGeom>
          <a:ln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DB638690-DDCF-40D3-A214-D56CE74CBED0}"/>
              </a:ext>
            </a:extLst>
          </p:cNvPr>
          <p:cNvCxnSpPr>
            <a:cxnSpLocks/>
            <a:stCxn id="35" idx="5"/>
          </p:cNvCxnSpPr>
          <p:nvPr/>
        </p:nvCxnSpPr>
        <p:spPr>
          <a:xfrm flipV="1">
            <a:off x="10419905" y="4609738"/>
            <a:ext cx="523561" cy="1188066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20D95F-76A8-48FB-AE88-1C295C18C8ED}"/>
              </a:ext>
            </a:extLst>
          </p:cNvPr>
          <p:cNvCxnSpPr>
            <a:cxnSpLocks/>
          </p:cNvCxnSpPr>
          <p:nvPr/>
        </p:nvCxnSpPr>
        <p:spPr>
          <a:xfrm flipH="1" flipV="1">
            <a:off x="8741137" y="5115990"/>
            <a:ext cx="1" cy="551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67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ONAP DCAE Architecture (Jakarta)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1036320" y="1475078"/>
            <a:ext cx="9383591" cy="40469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392610" y="1906986"/>
            <a:ext cx="6491550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963752" y="4612417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583412" y="4613924"/>
            <a:ext cx="802503" cy="39700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819379" y="4568089"/>
            <a:ext cx="802503" cy="413360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4359673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2033996" y="2697562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6446312" y="265308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5308643" y="3588804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5164967" y="4583399"/>
            <a:ext cx="805602" cy="39627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1036320" y="1070348"/>
            <a:ext cx="9383592" cy="342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DMAAP/KAFKA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7" y="5808195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399" y="580707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89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536256" y="5169521"/>
            <a:ext cx="872446" cy="4963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6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2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9505754" y="5617007"/>
            <a:ext cx="914151" cy="482125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Policy/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3162840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3058832" y="4356575"/>
            <a:ext cx="7287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6586820" y="4604995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RESTConf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4" y="4975070"/>
            <a:ext cx="1451978" cy="83711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5389048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SON-Handler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6398079" y="3578743"/>
            <a:ext cx="833430" cy="434828"/>
          </a:xfrm>
          <a:prstGeom prst="roundRect">
            <a:avLst/>
          </a:prstGeom>
          <a:solidFill>
            <a:schemeClr val="accent3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BBS Event Processor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2419664" y="3615361"/>
            <a:ext cx="833430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5" y="5192428"/>
            <a:ext cx="858349" cy="53895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2220274" y="4132039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3663856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757167" y="3092003"/>
            <a:ext cx="13054" cy="151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2464549" y="3092575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766255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778637" y="3087912"/>
            <a:ext cx="1084390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810523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24089" y="3682957"/>
            <a:ext cx="581363" cy="126271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6142073" y="3882380"/>
            <a:ext cx="2560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7028103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5683413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080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848988" y="2135330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706111" y="2135330"/>
            <a:ext cx="842690" cy="40827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Slice Analysis 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8368571" y="3132180"/>
            <a:ext cx="1227260" cy="2051766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6522" y="3359759"/>
            <a:ext cx="1993446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075" y="5650015"/>
            <a:ext cx="482125" cy="482125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6014135" y="2125989"/>
            <a:ext cx="774324" cy="40205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DL-Handlers (DES)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700513" y="3644603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57" name="Flowchart: Magnetic Disk 56">
            <a:extLst>
              <a:ext uri="{FF2B5EF4-FFF2-40B4-BE49-F238E27FC236}">
                <a16:creationId xmlns:a16="http://schemas.microsoft.com/office/drawing/2014/main" id="{F5F33CCD-9961-49FE-B2D2-8ADC3EDB6631}"/>
              </a:ext>
            </a:extLst>
          </p:cNvPr>
          <p:cNvSpPr/>
          <p:nvPr/>
        </p:nvSpPr>
        <p:spPr>
          <a:xfrm>
            <a:off x="8646156" y="4688940"/>
            <a:ext cx="684585" cy="409294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Mongo</a:t>
            </a:r>
          </a:p>
        </p:txBody>
      </p:sp>
      <p:sp>
        <p:nvSpPr>
          <p:cNvPr id="96" name="Flowchart: Predefined Process 95">
            <a:extLst>
              <a:ext uri="{FF2B5EF4-FFF2-40B4-BE49-F238E27FC236}">
                <a16:creationId xmlns:a16="http://schemas.microsoft.com/office/drawing/2014/main" id="{EB90212B-24D0-4946-8BE0-6B6D47DB30DA}"/>
              </a:ext>
            </a:extLst>
          </p:cNvPr>
          <p:cNvSpPr/>
          <p:nvPr/>
        </p:nvSpPr>
        <p:spPr>
          <a:xfrm>
            <a:off x="4313668" y="267213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Flowchart: Predefined Process 100">
            <a:extLst>
              <a:ext uri="{FF2B5EF4-FFF2-40B4-BE49-F238E27FC236}">
                <a16:creationId xmlns:a16="http://schemas.microsoft.com/office/drawing/2014/main" id="{E2D7AF35-BF49-4191-93D4-40D0FC708384}"/>
              </a:ext>
            </a:extLst>
          </p:cNvPr>
          <p:cNvSpPr/>
          <p:nvPr/>
        </p:nvSpPr>
        <p:spPr>
          <a:xfrm>
            <a:off x="3089712" y="2713737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Flowchart: Predefined Process 101">
            <a:extLst>
              <a:ext uri="{FF2B5EF4-FFF2-40B4-BE49-F238E27FC236}">
                <a16:creationId xmlns:a16="http://schemas.microsoft.com/office/drawing/2014/main" id="{F801D63A-824E-4719-AF6A-97562D36447D}"/>
              </a:ext>
            </a:extLst>
          </p:cNvPr>
          <p:cNvSpPr/>
          <p:nvPr/>
        </p:nvSpPr>
        <p:spPr>
          <a:xfrm>
            <a:off x="5296286" y="269260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Flowchart: Predefined Process 102">
            <a:extLst>
              <a:ext uri="{FF2B5EF4-FFF2-40B4-BE49-F238E27FC236}">
                <a16:creationId xmlns:a16="http://schemas.microsoft.com/office/drawing/2014/main" id="{ED292454-70A0-47F6-9E68-8AC2042FD9E9}"/>
              </a:ext>
            </a:extLst>
          </p:cNvPr>
          <p:cNvSpPr/>
          <p:nvPr/>
        </p:nvSpPr>
        <p:spPr>
          <a:xfrm>
            <a:off x="3577910" y="216467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Flowchart: Predefined Process 105">
            <a:extLst>
              <a:ext uri="{FF2B5EF4-FFF2-40B4-BE49-F238E27FC236}">
                <a16:creationId xmlns:a16="http://schemas.microsoft.com/office/drawing/2014/main" id="{0B4906C2-CB1F-4E3D-8004-B8543AC5A638}"/>
              </a:ext>
            </a:extLst>
          </p:cNvPr>
          <p:cNvSpPr/>
          <p:nvPr/>
        </p:nvSpPr>
        <p:spPr>
          <a:xfrm>
            <a:off x="2287428" y="368034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Flowchart: Predefined Process 106">
            <a:extLst>
              <a:ext uri="{FF2B5EF4-FFF2-40B4-BE49-F238E27FC236}">
                <a16:creationId xmlns:a16="http://schemas.microsoft.com/office/drawing/2014/main" id="{4A4AF02D-F635-4E22-8A14-988EFC467344}"/>
              </a:ext>
            </a:extLst>
          </p:cNvPr>
          <p:cNvSpPr/>
          <p:nvPr/>
        </p:nvSpPr>
        <p:spPr>
          <a:xfrm>
            <a:off x="2270751" y="463624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Flowchart: Predefined Process 107">
            <a:extLst>
              <a:ext uri="{FF2B5EF4-FFF2-40B4-BE49-F238E27FC236}">
                <a16:creationId xmlns:a16="http://schemas.microsoft.com/office/drawing/2014/main" id="{C65E3A75-5530-44EA-8CC0-F2961CC5FC2B}"/>
              </a:ext>
            </a:extLst>
          </p:cNvPr>
          <p:cNvSpPr/>
          <p:nvPr/>
        </p:nvSpPr>
        <p:spPr>
          <a:xfrm>
            <a:off x="947555" y="6430905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777761-84C1-4726-AFE8-D6FA648EA361}"/>
              </a:ext>
            </a:extLst>
          </p:cNvPr>
          <p:cNvSpPr txBox="1"/>
          <p:nvPr/>
        </p:nvSpPr>
        <p:spPr>
          <a:xfrm>
            <a:off x="1172634" y="6491607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Policy Sidecar</a:t>
            </a: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499BB5A2-3AD5-4EDB-88B1-1233B078B9FE}"/>
              </a:ext>
            </a:extLst>
          </p:cNvPr>
          <p:cNvSpPr/>
          <p:nvPr/>
        </p:nvSpPr>
        <p:spPr>
          <a:xfrm>
            <a:off x="3548166" y="462536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Flowchart: Predefined Process 109">
            <a:extLst>
              <a:ext uri="{FF2B5EF4-FFF2-40B4-BE49-F238E27FC236}">
                <a16:creationId xmlns:a16="http://schemas.microsoft.com/office/drawing/2014/main" id="{7862660B-D8DF-4BD2-9032-D1EF4D65969B}"/>
              </a:ext>
            </a:extLst>
          </p:cNvPr>
          <p:cNvSpPr/>
          <p:nvPr/>
        </p:nvSpPr>
        <p:spPr>
          <a:xfrm>
            <a:off x="4658369" y="464637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Flowchart: Predefined Process 110">
            <a:extLst>
              <a:ext uri="{FF2B5EF4-FFF2-40B4-BE49-F238E27FC236}">
                <a16:creationId xmlns:a16="http://schemas.microsoft.com/office/drawing/2014/main" id="{8B745DFA-C155-453B-BF6C-C407BD52280E}"/>
              </a:ext>
            </a:extLst>
          </p:cNvPr>
          <p:cNvSpPr/>
          <p:nvPr/>
        </p:nvSpPr>
        <p:spPr>
          <a:xfrm>
            <a:off x="5886320" y="462611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Flowchart: Predefined Process 111">
            <a:extLst>
              <a:ext uri="{FF2B5EF4-FFF2-40B4-BE49-F238E27FC236}">
                <a16:creationId xmlns:a16="http://schemas.microsoft.com/office/drawing/2014/main" id="{E7E49E38-80F5-4927-8516-9C124AD348F0}"/>
              </a:ext>
            </a:extLst>
          </p:cNvPr>
          <p:cNvSpPr/>
          <p:nvPr/>
        </p:nvSpPr>
        <p:spPr>
          <a:xfrm>
            <a:off x="4412309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Flowchart: Predefined Process 112">
            <a:extLst>
              <a:ext uri="{FF2B5EF4-FFF2-40B4-BE49-F238E27FC236}">
                <a16:creationId xmlns:a16="http://schemas.microsoft.com/office/drawing/2014/main" id="{5B416A1F-E048-45B0-83E9-F3EB871239FA}"/>
              </a:ext>
            </a:extLst>
          </p:cNvPr>
          <p:cNvSpPr/>
          <p:nvPr/>
        </p:nvSpPr>
        <p:spPr>
          <a:xfrm>
            <a:off x="7193132" y="365004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Flowchart: Predefined Process 113">
            <a:extLst>
              <a:ext uri="{FF2B5EF4-FFF2-40B4-BE49-F238E27FC236}">
                <a16:creationId xmlns:a16="http://schemas.microsoft.com/office/drawing/2014/main" id="{F7BB5B7F-5570-4EE2-B6B5-A3E6D593AAAC}"/>
              </a:ext>
            </a:extLst>
          </p:cNvPr>
          <p:cNvSpPr/>
          <p:nvPr/>
        </p:nvSpPr>
        <p:spPr>
          <a:xfrm>
            <a:off x="5971972" y="365034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Flowchart: Predefined Process 114">
            <a:extLst>
              <a:ext uri="{FF2B5EF4-FFF2-40B4-BE49-F238E27FC236}">
                <a16:creationId xmlns:a16="http://schemas.microsoft.com/office/drawing/2014/main" id="{64CD994C-2CDC-46D7-B963-05CF079D5AFD}"/>
              </a:ext>
            </a:extLst>
          </p:cNvPr>
          <p:cNvSpPr/>
          <p:nvPr/>
        </p:nvSpPr>
        <p:spPr>
          <a:xfrm>
            <a:off x="7254894" y="461519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lowchart: Predefined Process 115">
            <a:extLst>
              <a:ext uri="{FF2B5EF4-FFF2-40B4-BE49-F238E27FC236}">
                <a16:creationId xmlns:a16="http://schemas.microsoft.com/office/drawing/2014/main" id="{66BA5A09-09CA-4A40-A46E-F9B01BFD2093}"/>
              </a:ext>
            </a:extLst>
          </p:cNvPr>
          <p:cNvSpPr/>
          <p:nvPr/>
        </p:nvSpPr>
        <p:spPr>
          <a:xfrm>
            <a:off x="3148060" y="366098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82173799-4260-4D8A-8BBA-41BB32926519}"/>
              </a:ext>
            </a:extLst>
          </p:cNvPr>
          <p:cNvSpPr/>
          <p:nvPr/>
        </p:nvSpPr>
        <p:spPr>
          <a:xfrm>
            <a:off x="2609699" y="644865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AB3793A-33C9-4ECD-A51D-8875B2EEE506}"/>
              </a:ext>
            </a:extLst>
          </p:cNvPr>
          <p:cNvSpPr txBox="1"/>
          <p:nvPr/>
        </p:nvSpPr>
        <p:spPr>
          <a:xfrm>
            <a:off x="2780642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Dmaap init-container</a:t>
            </a:r>
          </a:p>
        </p:txBody>
      </p:sp>
      <p:sp>
        <p:nvSpPr>
          <p:cNvPr id="119" name="Flowchart: Predefined Process 118">
            <a:extLst>
              <a:ext uri="{FF2B5EF4-FFF2-40B4-BE49-F238E27FC236}">
                <a16:creationId xmlns:a16="http://schemas.microsoft.com/office/drawing/2014/main" id="{DC10DDA5-E3EC-4AFF-A74F-2E215E867BB4}"/>
              </a:ext>
            </a:extLst>
          </p:cNvPr>
          <p:cNvSpPr/>
          <p:nvPr/>
        </p:nvSpPr>
        <p:spPr>
          <a:xfrm>
            <a:off x="3818784" y="272537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Flowchart: Predefined Process 119">
            <a:extLst>
              <a:ext uri="{FF2B5EF4-FFF2-40B4-BE49-F238E27FC236}">
                <a16:creationId xmlns:a16="http://schemas.microsoft.com/office/drawing/2014/main" id="{B8D295B9-7E8B-4CB2-BF5E-C4B9A259EC59}"/>
              </a:ext>
            </a:extLst>
          </p:cNvPr>
          <p:cNvSpPr/>
          <p:nvPr/>
        </p:nvSpPr>
        <p:spPr>
          <a:xfrm>
            <a:off x="4957890" y="2684968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Flowchart: Predefined Process 120">
            <a:extLst>
              <a:ext uri="{FF2B5EF4-FFF2-40B4-BE49-F238E27FC236}">
                <a16:creationId xmlns:a16="http://schemas.microsoft.com/office/drawing/2014/main" id="{71562F15-A313-4791-915E-4ECE5CF118F9}"/>
              </a:ext>
            </a:extLst>
          </p:cNvPr>
          <p:cNvSpPr/>
          <p:nvPr/>
        </p:nvSpPr>
        <p:spPr>
          <a:xfrm>
            <a:off x="6075981" y="270416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Flowchart: Predefined Process 121">
            <a:extLst>
              <a:ext uri="{FF2B5EF4-FFF2-40B4-BE49-F238E27FC236}">
                <a16:creationId xmlns:a16="http://schemas.microsoft.com/office/drawing/2014/main" id="{70D54758-F5E3-44BC-8601-ECFDEDB4606E}"/>
              </a:ext>
            </a:extLst>
          </p:cNvPr>
          <p:cNvSpPr/>
          <p:nvPr/>
        </p:nvSpPr>
        <p:spPr>
          <a:xfrm>
            <a:off x="7113250" y="270731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lowchart: Predefined Process 122">
            <a:extLst>
              <a:ext uri="{FF2B5EF4-FFF2-40B4-BE49-F238E27FC236}">
                <a16:creationId xmlns:a16="http://schemas.microsoft.com/office/drawing/2014/main" id="{F7211257-D98A-46F0-B680-0F64AA19EC05}"/>
              </a:ext>
            </a:extLst>
          </p:cNvPr>
          <p:cNvSpPr/>
          <p:nvPr/>
        </p:nvSpPr>
        <p:spPr>
          <a:xfrm>
            <a:off x="6703681" y="215962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Flowchart: Predefined Process 123">
            <a:extLst>
              <a:ext uri="{FF2B5EF4-FFF2-40B4-BE49-F238E27FC236}">
                <a16:creationId xmlns:a16="http://schemas.microsoft.com/office/drawing/2014/main" id="{3C9263C9-F772-46C4-A6EC-842A8BD2BCC3}"/>
              </a:ext>
            </a:extLst>
          </p:cNvPr>
          <p:cNvSpPr/>
          <p:nvPr/>
        </p:nvSpPr>
        <p:spPr>
          <a:xfrm>
            <a:off x="5529060" y="216983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lowchart: Predefined Process 124">
            <a:extLst>
              <a:ext uri="{FF2B5EF4-FFF2-40B4-BE49-F238E27FC236}">
                <a16:creationId xmlns:a16="http://schemas.microsoft.com/office/drawing/2014/main" id="{DA2F0E5E-07A4-405B-89F6-D3E60B81A5FA}"/>
              </a:ext>
            </a:extLst>
          </p:cNvPr>
          <p:cNvSpPr/>
          <p:nvPr/>
        </p:nvSpPr>
        <p:spPr>
          <a:xfrm>
            <a:off x="4434327" y="2188637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Flowchart: Predefined Process 125">
            <a:extLst>
              <a:ext uri="{FF2B5EF4-FFF2-40B4-BE49-F238E27FC236}">
                <a16:creationId xmlns:a16="http://schemas.microsoft.com/office/drawing/2014/main" id="{7106C952-87B1-4413-8DFF-080BB27F8115}"/>
              </a:ext>
            </a:extLst>
          </p:cNvPr>
          <p:cNvSpPr/>
          <p:nvPr/>
        </p:nvSpPr>
        <p:spPr>
          <a:xfrm>
            <a:off x="2367819" y="464187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Flowchart: Predefined Process 126">
            <a:extLst>
              <a:ext uri="{FF2B5EF4-FFF2-40B4-BE49-F238E27FC236}">
                <a16:creationId xmlns:a16="http://schemas.microsoft.com/office/drawing/2014/main" id="{D068A710-0F6C-42DD-98F9-E1B5582E2EAC}"/>
              </a:ext>
            </a:extLst>
          </p:cNvPr>
          <p:cNvSpPr/>
          <p:nvPr/>
        </p:nvSpPr>
        <p:spPr>
          <a:xfrm>
            <a:off x="4308405" y="64205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2A241D8-2988-4922-995E-B5D2E94D7F11}"/>
              </a:ext>
            </a:extLst>
          </p:cNvPr>
          <p:cNvSpPr txBox="1"/>
          <p:nvPr/>
        </p:nvSpPr>
        <p:spPr>
          <a:xfrm>
            <a:off x="4548801" y="6484190"/>
            <a:ext cx="1542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AAF init-container</a:t>
            </a:r>
          </a:p>
        </p:txBody>
      </p:sp>
      <p:sp>
        <p:nvSpPr>
          <p:cNvPr id="129" name="Flowchart: Predefined Process 128">
            <a:extLst>
              <a:ext uri="{FF2B5EF4-FFF2-40B4-BE49-F238E27FC236}">
                <a16:creationId xmlns:a16="http://schemas.microsoft.com/office/drawing/2014/main" id="{417F835C-F5E5-4F2C-A59D-2D411EC71EF5}"/>
              </a:ext>
            </a:extLst>
          </p:cNvPr>
          <p:cNvSpPr/>
          <p:nvPr/>
        </p:nvSpPr>
        <p:spPr>
          <a:xfrm>
            <a:off x="3638654" y="462170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Predefined Process 129">
            <a:extLst>
              <a:ext uri="{FF2B5EF4-FFF2-40B4-BE49-F238E27FC236}">
                <a16:creationId xmlns:a16="http://schemas.microsoft.com/office/drawing/2014/main" id="{06E7A8F8-DC1E-46BF-BFAC-675F83B8EE8B}"/>
              </a:ext>
            </a:extLst>
          </p:cNvPr>
          <p:cNvSpPr/>
          <p:nvPr/>
        </p:nvSpPr>
        <p:spPr>
          <a:xfrm>
            <a:off x="4766795" y="463069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Predefined Process 130">
            <a:extLst>
              <a:ext uri="{FF2B5EF4-FFF2-40B4-BE49-F238E27FC236}">
                <a16:creationId xmlns:a16="http://schemas.microsoft.com/office/drawing/2014/main" id="{18A851B3-3559-463E-9BD4-945D877FC71F}"/>
              </a:ext>
            </a:extLst>
          </p:cNvPr>
          <p:cNvSpPr/>
          <p:nvPr/>
        </p:nvSpPr>
        <p:spPr>
          <a:xfrm>
            <a:off x="3253094" y="365644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lowchart: Magnetic Disk 97">
            <a:extLst>
              <a:ext uri="{FF2B5EF4-FFF2-40B4-BE49-F238E27FC236}">
                <a16:creationId xmlns:a16="http://schemas.microsoft.com/office/drawing/2014/main" id="{71129A4C-11CC-4751-8FA2-F2AC1E7991EE}"/>
              </a:ext>
            </a:extLst>
          </p:cNvPr>
          <p:cNvSpPr/>
          <p:nvPr/>
        </p:nvSpPr>
        <p:spPr>
          <a:xfrm>
            <a:off x="10720097" y="3512566"/>
            <a:ext cx="1101063" cy="1089914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(ChartMuseum/nexus) or git repository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5FA4F08-886E-47A5-83D3-A885F23CD204}"/>
              </a:ext>
            </a:extLst>
          </p:cNvPr>
          <p:cNvSpPr txBox="1"/>
          <p:nvPr/>
        </p:nvSpPr>
        <p:spPr>
          <a:xfrm>
            <a:off x="1122253" y="1549127"/>
            <a:ext cx="24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Kubernetes Cluster</a:t>
            </a:r>
          </a:p>
        </p:txBody>
      </p:sp>
      <p:sp>
        <p:nvSpPr>
          <p:cNvPr id="134" name="Flowchart: Predefined Process 133">
            <a:extLst>
              <a:ext uri="{FF2B5EF4-FFF2-40B4-BE49-F238E27FC236}">
                <a16:creationId xmlns:a16="http://schemas.microsoft.com/office/drawing/2014/main" id="{A05E55AD-C6F3-419A-8333-7E12602B4B1F}"/>
              </a:ext>
            </a:extLst>
          </p:cNvPr>
          <p:cNvSpPr/>
          <p:nvPr/>
        </p:nvSpPr>
        <p:spPr>
          <a:xfrm>
            <a:off x="5986483" y="462170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3EF56EA0-92E5-4799-9E50-99C100ADD6DD}"/>
              </a:ext>
            </a:extLst>
          </p:cNvPr>
          <p:cNvSpPr/>
          <p:nvPr/>
        </p:nvSpPr>
        <p:spPr>
          <a:xfrm>
            <a:off x="7359847" y="4609736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Flowchart: Predefined Process 135">
            <a:extLst>
              <a:ext uri="{FF2B5EF4-FFF2-40B4-BE49-F238E27FC236}">
                <a16:creationId xmlns:a16="http://schemas.microsoft.com/office/drawing/2014/main" id="{74A27A80-5D0A-41F3-89D7-153F3DD93CBA}"/>
              </a:ext>
            </a:extLst>
          </p:cNvPr>
          <p:cNvSpPr/>
          <p:nvPr/>
        </p:nvSpPr>
        <p:spPr>
          <a:xfrm>
            <a:off x="7308518" y="364534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Flowchart: Predefined Process 136">
            <a:extLst>
              <a:ext uri="{FF2B5EF4-FFF2-40B4-BE49-F238E27FC236}">
                <a16:creationId xmlns:a16="http://schemas.microsoft.com/office/drawing/2014/main" id="{94334E24-F321-4D56-A7D3-177BBB8AA1A3}"/>
              </a:ext>
            </a:extLst>
          </p:cNvPr>
          <p:cNvSpPr/>
          <p:nvPr/>
        </p:nvSpPr>
        <p:spPr>
          <a:xfrm>
            <a:off x="4506848" y="366397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Flowchart: Predefined Process 137">
            <a:extLst>
              <a:ext uri="{FF2B5EF4-FFF2-40B4-BE49-F238E27FC236}">
                <a16:creationId xmlns:a16="http://schemas.microsoft.com/office/drawing/2014/main" id="{1FEF0958-EBA3-48B8-9B45-3AB2A1A9A9D5}"/>
              </a:ext>
            </a:extLst>
          </p:cNvPr>
          <p:cNvSpPr/>
          <p:nvPr/>
        </p:nvSpPr>
        <p:spPr>
          <a:xfrm>
            <a:off x="7218090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lowchart: Predefined Process 138">
            <a:extLst>
              <a:ext uri="{FF2B5EF4-FFF2-40B4-BE49-F238E27FC236}">
                <a16:creationId xmlns:a16="http://schemas.microsoft.com/office/drawing/2014/main" id="{70C78F55-8A6F-408B-BC72-2FF010F9DE58}"/>
              </a:ext>
            </a:extLst>
          </p:cNvPr>
          <p:cNvSpPr/>
          <p:nvPr/>
        </p:nvSpPr>
        <p:spPr>
          <a:xfrm>
            <a:off x="6175969" y="269975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lowchart: Predefined Process 139">
            <a:extLst>
              <a:ext uri="{FF2B5EF4-FFF2-40B4-BE49-F238E27FC236}">
                <a16:creationId xmlns:a16="http://schemas.microsoft.com/office/drawing/2014/main" id="{57C07D99-C0EB-4075-8B66-68D3274C3AB3}"/>
              </a:ext>
            </a:extLst>
          </p:cNvPr>
          <p:cNvSpPr/>
          <p:nvPr/>
        </p:nvSpPr>
        <p:spPr>
          <a:xfrm>
            <a:off x="3938038" y="271998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lowchart: Predefined Process 140">
            <a:extLst>
              <a:ext uri="{FF2B5EF4-FFF2-40B4-BE49-F238E27FC236}">
                <a16:creationId xmlns:a16="http://schemas.microsoft.com/office/drawing/2014/main" id="{058BCCF9-E78E-4739-BC6A-8A1F45C77749}"/>
              </a:ext>
            </a:extLst>
          </p:cNvPr>
          <p:cNvSpPr/>
          <p:nvPr/>
        </p:nvSpPr>
        <p:spPr>
          <a:xfrm>
            <a:off x="6808521" y="216965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Flowchart: Predefined Process 141">
            <a:extLst>
              <a:ext uri="{FF2B5EF4-FFF2-40B4-BE49-F238E27FC236}">
                <a16:creationId xmlns:a16="http://schemas.microsoft.com/office/drawing/2014/main" id="{69883449-DE5C-44DA-9DD3-CC0A248D9A66}"/>
              </a:ext>
            </a:extLst>
          </p:cNvPr>
          <p:cNvSpPr/>
          <p:nvPr/>
        </p:nvSpPr>
        <p:spPr>
          <a:xfrm>
            <a:off x="5643443" y="217305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lowchart: Predefined Process 142">
            <a:extLst>
              <a:ext uri="{FF2B5EF4-FFF2-40B4-BE49-F238E27FC236}">
                <a16:creationId xmlns:a16="http://schemas.microsoft.com/office/drawing/2014/main" id="{B3D8DA32-6730-44AC-BBD3-F24A17D96B7D}"/>
              </a:ext>
            </a:extLst>
          </p:cNvPr>
          <p:cNvSpPr/>
          <p:nvPr/>
        </p:nvSpPr>
        <p:spPr>
          <a:xfrm>
            <a:off x="5037311" y="26790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Flowchart: Predefined Process 143">
            <a:extLst>
              <a:ext uri="{FF2B5EF4-FFF2-40B4-BE49-F238E27FC236}">
                <a16:creationId xmlns:a16="http://schemas.microsoft.com/office/drawing/2014/main" id="{843C8E87-8A92-420C-B6DE-D6C54371A5C9}"/>
              </a:ext>
            </a:extLst>
          </p:cNvPr>
          <p:cNvSpPr/>
          <p:nvPr/>
        </p:nvSpPr>
        <p:spPr>
          <a:xfrm>
            <a:off x="4558802" y="219244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lowchart: Predefined Process 144">
            <a:extLst>
              <a:ext uri="{FF2B5EF4-FFF2-40B4-BE49-F238E27FC236}">
                <a16:creationId xmlns:a16="http://schemas.microsoft.com/office/drawing/2014/main" id="{204D192E-6EA5-4967-9BD2-1E7A2E47EC67}"/>
              </a:ext>
            </a:extLst>
          </p:cNvPr>
          <p:cNvSpPr/>
          <p:nvPr/>
        </p:nvSpPr>
        <p:spPr>
          <a:xfrm>
            <a:off x="6050794" y="364534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09BF08B1-7BA3-4050-BD5B-D69C8DDD3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935" y="3023236"/>
            <a:ext cx="482125" cy="482125"/>
          </a:xfrm>
          <a:prstGeom prst="rect">
            <a:avLst/>
          </a:prstGeom>
        </p:spPr>
      </p:pic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EC14F2FE-C8E1-428A-8929-4B554F361308}"/>
              </a:ext>
            </a:extLst>
          </p:cNvPr>
          <p:cNvCxnSpPr>
            <a:cxnSpLocks/>
          </p:cNvCxnSpPr>
          <p:nvPr/>
        </p:nvCxnSpPr>
        <p:spPr>
          <a:xfrm>
            <a:off x="9595831" y="4356575"/>
            <a:ext cx="11242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18D7CD9F-0784-4F52-A4C7-FB6F8334E9CA}"/>
              </a:ext>
            </a:extLst>
          </p:cNvPr>
          <p:cNvSpPr txBox="1"/>
          <p:nvPr/>
        </p:nvSpPr>
        <p:spPr>
          <a:xfrm>
            <a:off x="7952306" y="6088915"/>
            <a:ext cx="266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DCAE Designer/MS developer/Operation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95917ADB-A5CD-492B-AD54-1762F2294ACE}"/>
              </a:ext>
            </a:extLst>
          </p:cNvPr>
          <p:cNvCxnSpPr/>
          <p:nvPr/>
        </p:nvCxnSpPr>
        <p:spPr>
          <a:xfrm rot="10800000">
            <a:off x="7884160" y="2325961"/>
            <a:ext cx="2997200" cy="1252783"/>
          </a:xfrm>
          <a:prstGeom prst="bentConnector3">
            <a:avLst>
              <a:gd name="adj1" fmla="val 1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2A66DC5-A5BE-437D-8CA6-41966391CCCC}"/>
              </a:ext>
            </a:extLst>
          </p:cNvPr>
          <p:cNvSpPr txBox="1"/>
          <p:nvPr/>
        </p:nvSpPr>
        <p:spPr>
          <a:xfrm>
            <a:off x="8758011" y="1744284"/>
            <a:ext cx="255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Deployment </a:t>
            </a:r>
          </a:p>
        </p:txBody>
      </p:sp>
      <p:sp>
        <p:nvSpPr>
          <p:cNvPr id="179" name="Flowchart: Predefined Process 178">
            <a:extLst>
              <a:ext uri="{FF2B5EF4-FFF2-40B4-BE49-F238E27FC236}">
                <a16:creationId xmlns:a16="http://schemas.microsoft.com/office/drawing/2014/main" id="{223C27C7-1B9E-4D86-BAA0-E7F5A28CA9BF}"/>
              </a:ext>
            </a:extLst>
          </p:cNvPr>
          <p:cNvSpPr/>
          <p:nvPr/>
        </p:nvSpPr>
        <p:spPr>
          <a:xfrm>
            <a:off x="2714052" y="2738356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Flowchart: Predefined Process 179">
            <a:extLst>
              <a:ext uri="{FF2B5EF4-FFF2-40B4-BE49-F238E27FC236}">
                <a16:creationId xmlns:a16="http://schemas.microsoft.com/office/drawing/2014/main" id="{DE94F512-9736-467B-B589-66FC4059CDBB}"/>
              </a:ext>
            </a:extLst>
          </p:cNvPr>
          <p:cNvSpPr/>
          <p:nvPr/>
        </p:nvSpPr>
        <p:spPr>
          <a:xfrm>
            <a:off x="2816214" y="273188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2" name="Picture 1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06BF73-C9E6-4BA3-A8CF-E571FE67D6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25616" r="1" b="25752"/>
          <a:stretch/>
        </p:blipFill>
        <p:spPr>
          <a:xfrm>
            <a:off x="8202050" y="2031629"/>
            <a:ext cx="548731" cy="276049"/>
          </a:xfrm>
          <a:prstGeom prst="rect">
            <a:avLst/>
          </a:prstGeom>
        </p:spPr>
      </p:pic>
      <p:pic>
        <p:nvPicPr>
          <p:cNvPr id="184" name="Picture 183" descr="Text&#10;&#10;Description automatically generated">
            <a:extLst>
              <a:ext uri="{FF2B5EF4-FFF2-40B4-BE49-F238E27FC236}">
                <a16:creationId xmlns:a16="http://schemas.microsoft.com/office/drawing/2014/main" id="{C2F0795B-2FBA-4286-B146-B181E4A44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061" y="2040770"/>
            <a:ext cx="448581" cy="276050"/>
          </a:xfrm>
          <a:prstGeom prst="rect">
            <a:avLst/>
          </a:prstGeom>
        </p:spPr>
      </p:pic>
      <p:pic>
        <p:nvPicPr>
          <p:cNvPr id="186" name="Picture 185" descr="Icon&#10;&#10;Description automatically generated">
            <a:extLst>
              <a:ext uri="{FF2B5EF4-FFF2-40B4-BE49-F238E27FC236}">
                <a16:creationId xmlns:a16="http://schemas.microsoft.com/office/drawing/2014/main" id="{B9E88669-B766-41E9-A123-6755C6F72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34" y="2039906"/>
            <a:ext cx="452447" cy="2839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FE1E36-1D9C-4D0A-A9CC-75B6AAC6D174}"/>
              </a:ext>
            </a:extLst>
          </p:cNvPr>
          <p:cNvSpPr/>
          <p:nvPr/>
        </p:nvSpPr>
        <p:spPr>
          <a:xfrm>
            <a:off x="9845292" y="2029630"/>
            <a:ext cx="502588" cy="283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OOM Service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A12DD28-9DA8-497E-BD2D-3D685A711506}"/>
              </a:ext>
            </a:extLst>
          </p:cNvPr>
          <p:cNvCxnSpPr>
            <a:cxnSpLocks/>
            <a:stCxn id="3" idx="0"/>
            <a:endCxn id="4" idx="2"/>
          </p:cNvCxnSpPr>
          <p:nvPr/>
        </p:nvCxnSpPr>
        <p:spPr>
          <a:xfrm rot="5400000" flipH="1" flipV="1">
            <a:off x="9130089" y="2165684"/>
            <a:ext cx="818608" cy="1114385"/>
          </a:xfrm>
          <a:prstGeom prst="bentConnector3">
            <a:avLst>
              <a:gd name="adj1" fmla="val 50000"/>
            </a:avLst>
          </a:prstGeom>
          <a:ln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A460E287-248B-47C4-84E5-54CD3BB97683}"/>
              </a:ext>
            </a:extLst>
          </p:cNvPr>
          <p:cNvCxnSpPr>
            <a:cxnSpLocks/>
            <a:stCxn id="35" idx="2"/>
          </p:cNvCxnSpPr>
          <p:nvPr/>
        </p:nvCxnSpPr>
        <p:spPr>
          <a:xfrm rot="10800000">
            <a:off x="9139896" y="5183949"/>
            <a:ext cx="365858" cy="734387"/>
          </a:xfrm>
          <a:prstGeom prst="bentConnector2">
            <a:avLst/>
          </a:prstGeom>
          <a:ln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DB638690-DDCF-40D3-A214-D56CE74CBED0}"/>
              </a:ext>
            </a:extLst>
          </p:cNvPr>
          <p:cNvCxnSpPr>
            <a:cxnSpLocks/>
            <a:stCxn id="35" idx="5"/>
          </p:cNvCxnSpPr>
          <p:nvPr/>
        </p:nvCxnSpPr>
        <p:spPr>
          <a:xfrm flipV="1">
            <a:off x="10419905" y="4609738"/>
            <a:ext cx="523561" cy="1188066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20D95F-76A8-48FB-AE88-1C295C18C8ED}"/>
              </a:ext>
            </a:extLst>
          </p:cNvPr>
          <p:cNvCxnSpPr>
            <a:cxnSpLocks/>
          </p:cNvCxnSpPr>
          <p:nvPr/>
        </p:nvCxnSpPr>
        <p:spPr>
          <a:xfrm flipH="1" flipV="1">
            <a:off x="8741137" y="5115990"/>
            <a:ext cx="1" cy="551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Multiplication Sign 131">
            <a:extLst>
              <a:ext uri="{FF2B5EF4-FFF2-40B4-BE49-F238E27FC236}">
                <a16:creationId xmlns:a16="http://schemas.microsoft.com/office/drawing/2014/main" id="{5555B3CD-9A49-4578-B2B0-643393597DFF}"/>
              </a:ext>
            </a:extLst>
          </p:cNvPr>
          <p:cNvSpPr/>
          <p:nvPr/>
        </p:nvSpPr>
        <p:spPr>
          <a:xfrm>
            <a:off x="7030891" y="3833873"/>
            <a:ext cx="249662" cy="21710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82027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95" y="231141"/>
            <a:ext cx="11506200" cy="53877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ONAP DCAE Jakarta Deployment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407148" y="3052721"/>
            <a:ext cx="1729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Helm charts under OOM Tree</a:t>
            </a:r>
          </a:p>
          <a:p>
            <a:pPr defTabSz="914377">
              <a:defRPr/>
            </a:pP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  <a:p>
            <a:pPr defTabSz="914377"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(oom/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</a:rPr>
              <a:t>kuberbetes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/dcaegen2-services)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4148462" y="147447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4147064" y="180863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4178534" y="4941916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SNMPTRap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4147064" y="218218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4152756" y="2537542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84274E-AA28-43C4-93BF-E8EE1BF193F0}"/>
              </a:ext>
            </a:extLst>
          </p:cNvPr>
          <p:cNvSpPr/>
          <p:nvPr/>
        </p:nvSpPr>
        <p:spPr>
          <a:xfrm>
            <a:off x="2215411" y="3753250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Dcae-services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07ADF59-C57D-4555-93AD-589E96DC4952}"/>
              </a:ext>
            </a:extLst>
          </p:cNvPr>
          <p:cNvSpPr/>
          <p:nvPr/>
        </p:nvSpPr>
        <p:spPr>
          <a:xfrm>
            <a:off x="4161267" y="291476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F714D24-F88E-431E-A001-E6C75DB169BE}"/>
              </a:ext>
            </a:extLst>
          </p:cNvPr>
          <p:cNvSpPr/>
          <p:nvPr/>
        </p:nvSpPr>
        <p:spPr>
          <a:xfrm>
            <a:off x="4168746" y="3248924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DataFileCollector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FD48320-D5DB-46CE-B16C-F32E6F82DED3}"/>
              </a:ext>
            </a:extLst>
          </p:cNvPr>
          <p:cNvSpPr/>
          <p:nvPr/>
        </p:nvSpPr>
        <p:spPr>
          <a:xfrm>
            <a:off x="4178534" y="357749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E66D174-4816-4D09-B293-15E44743CE8E}"/>
              </a:ext>
            </a:extLst>
          </p:cNvPr>
          <p:cNvSpPr/>
          <p:nvPr/>
        </p:nvSpPr>
        <p:spPr>
          <a:xfrm>
            <a:off x="4178534" y="391305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RESTConf Collector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8751093-0125-49D3-840D-D6E7B9B739F8}"/>
              </a:ext>
            </a:extLst>
          </p:cNvPr>
          <p:cNvSpPr/>
          <p:nvPr/>
        </p:nvSpPr>
        <p:spPr>
          <a:xfrm>
            <a:off x="4178534" y="425515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VES-Mapper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F456EAA-A11A-414A-9119-6532BC060441}"/>
              </a:ext>
            </a:extLst>
          </p:cNvPr>
          <p:cNvSpPr/>
          <p:nvPr/>
        </p:nvSpPr>
        <p:spPr>
          <a:xfrm>
            <a:off x="4188322" y="4583720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Heartbeat MS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26045B1-1648-4F02-99C4-827E2F5F5B70}"/>
              </a:ext>
            </a:extLst>
          </p:cNvPr>
          <p:cNvSpPr/>
          <p:nvPr/>
        </p:nvSpPr>
        <p:spPr>
          <a:xfrm>
            <a:off x="4178534" y="5293462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1B7EE41-0769-4C93-AFBF-86EA7FFA4657}"/>
              </a:ext>
            </a:extLst>
          </p:cNvPr>
          <p:cNvSpPr/>
          <p:nvPr/>
        </p:nvSpPr>
        <p:spPr>
          <a:xfrm>
            <a:off x="4177621" y="5645010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DL-Handlers (3)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8DF432F-058C-427D-9B9A-067A88ABE69A}"/>
              </a:ext>
            </a:extLst>
          </p:cNvPr>
          <p:cNvSpPr/>
          <p:nvPr/>
        </p:nvSpPr>
        <p:spPr>
          <a:xfrm>
            <a:off x="4187412" y="5983129"/>
            <a:ext cx="1300293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Slice-Analysis MS</a:t>
            </a:r>
          </a:p>
        </p:txBody>
      </p:sp>
      <p:sp>
        <p:nvSpPr>
          <p:cNvPr id="63" name="Flowchart: Magnetic Disk 62">
            <a:extLst>
              <a:ext uri="{FF2B5EF4-FFF2-40B4-BE49-F238E27FC236}">
                <a16:creationId xmlns:a16="http://schemas.microsoft.com/office/drawing/2014/main" id="{76FC270E-7227-463E-9B0F-8AE97E34E275}"/>
              </a:ext>
            </a:extLst>
          </p:cNvPr>
          <p:cNvSpPr/>
          <p:nvPr/>
        </p:nvSpPr>
        <p:spPr>
          <a:xfrm>
            <a:off x="8334293" y="989717"/>
            <a:ext cx="1195371" cy="948945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(ChartMuseum)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E1635532-D1F9-444B-98A9-357B26612021}"/>
              </a:ext>
            </a:extLst>
          </p:cNvPr>
          <p:cNvSpPr/>
          <p:nvPr/>
        </p:nvSpPr>
        <p:spPr>
          <a:xfrm>
            <a:off x="709932" y="1026197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Robot (init)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ED0CB7D-1085-454B-A4F4-6CB62D8C9629}"/>
              </a:ext>
            </a:extLst>
          </p:cNvPr>
          <p:cNvCxnSpPr>
            <a:cxnSpLocks/>
          </p:cNvCxnSpPr>
          <p:nvPr/>
        </p:nvCxnSpPr>
        <p:spPr>
          <a:xfrm>
            <a:off x="2027351" y="1156226"/>
            <a:ext cx="62600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2D461C3-A161-4C82-AFB0-5F0FB5E9A3F3}"/>
              </a:ext>
            </a:extLst>
          </p:cNvPr>
          <p:cNvSpPr txBox="1"/>
          <p:nvPr/>
        </p:nvSpPr>
        <p:spPr>
          <a:xfrm>
            <a:off x="3564552" y="1093081"/>
            <a:ext cx="6764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Preload charts from dcaegen2-services and other common dependencies</a:t>
            </a:r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B82C5C2C-99A3-4523-9A7B-863E19106CF0}"/>
              </a:ext>
            </a:extLst>
          </p:cNvPr>
          <p:cNvSpPr/>
          <p:nvPr/>
        </p:nvSpPr>
        <p:spPr>
          <a:xfrm rot="10800000">
            <a:off x="3740249" y="1474470"/>
            <a:ext cx="359972" cy="476871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69D5E53E-36A5-458A-89CA-272A16F435AA}"/>
              </a:ext>
            </a:extLst>
          </p:cNvPr>
          <p:cNvSpPr/>
          <p:nvPr/>
        </p:nvSpPr>
        <p:spPr>
          <a:xfrm>
            <a:off x="7397272" y="6206402"/>
            <a:ext cx="670649" cy="2391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73FEEEB-7696-4FAC-95CD-2EDC52324E6F}"/>
              </a:ext>
            </a:extLst>
          </p:cNvPr>
          <p:cNvSpPr/>
          <p:nvPr/>
        </p:nvSpPr>
        <p:spPr>
          <a:xfrm>
            <a:off x="7397272" y="6530130"/>
            <a:ext cx="670651" cy="2769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F7EE5C-EFA1-4FFF-8C6B-60835DD6BCDC}"/>
              </a:ext>
            </a:extLst>
          </p:cNvPr>
          <p:cNvSpPr txBox="1"/>
          <p:nvPr/>
        </p:nvSpPr>
        <p:spPr>
          <a:xfrm>
            <a:off x="7169178" y="3110781"/>
            <a:ext cx="3926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Any DCAE MS can be deployed on-demand via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ROBOT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POLICY-K8S Participant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</a:rPr>
              <a:t>Kubectl</a:t>
            </a:r>
            <a:endParaRPr lang="en-US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E4DAD-4E46-4490-8ACF-54CC4E7D4017}"/>
              </a:ext>
            </a:extLst>
          </p:cNvPr>
          <p:cNvSpPr txBox="1"/>
          <p:nvPr/>
        </p:nvSpPr>
        <p:spPr>
          <a:xfrm>
            <a:off x="7275396" y="586828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Legend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973DA9-E039-41B7-B925-C27E4C6BE8E0}"/>
              </a:ext>
            </a:extLst>
          </p:cNvPr>
          <p:cNvSpPr txBox="1"/>
          <p:nvPr/>
        </p:nvSpPr>
        <p:spPr>
          <a:xfrm>
            <a:off x="8043307" y="6187472"/>
            <a:ext cx="27839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schemeClr val="tx1"/>
                </a:solidFill>
                <a:latin typeface="Calibri" panose="020F0502020204030204"/>
              </a:rPr>
              <a:t>Default mS enabled under ONAP deploy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34FDC7-E0DD-4664-9433-E6C9C9F74626}"/>
              </a:ext>
            </a:extLst>
          </p:cNvPr>
          <p:cNvSpPr txBox="1"/>
          <p:nvPr/>
        </p:nvSpPr>
        <p:spPr>
          <a:xfrm>
            <a:off x="8043307" y="6538223"/>
            <a:ext cx="14193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On-demand mS</a:t>
            </a:r>
          </a:p>
        </p:txBody>
      </p:sp>
    </p:spTree>
    <p:extLst>
      <p:ext uri="{BB962C8B-B14F-4D97-AF65-F5344CB8AC3E}">
        <p14:creationId xmlns:p14="http://schemas.microsoft.com/office/powerpoint/2010/main" val="25902205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021" y="-25229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ONAP DCAE Architecture (FMO)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E88E2-0396-4E4E-A4A6-CDFEE8C19A1E}"/>
              </a:ext>
            </a:extLst>
          </p:cNvPr>
          <p:cNvSpPr/>
          <p:nvPr/>
        </p:nvSpPr>
        <p:spPr>
          <a:xfrm>
            <a:off x="1036322" y="1475079"/>
            <a:ext cx="9438327" cy="40469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377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89333F-597E-4F08-B295-A45216385509}"/>
              </a:ext>
            </a:extLst>
          </p:cNvPr>
          <p:cNvSpPr/>
          <p:nvPr/>
        </p:nvSpPr>
        <p:spPr>
          <a:xfrm>
            <a:off x="1392610" y="1906985"/>
            <a:ext cx="6491551" cy="3447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914377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DCAE Services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D0A530-0886-4EAE-9015-E849669434C3}"/>
              </a:ext>
            </a:extLst>
          </p:cNvPr>
          <p:cNvSpPr/>
          <p:nvPr/>
        </p:nvSpPr>
        <p:spPr>
          <a:xfrm>
            <a:off x="3963754" y="4612417"/>
            <a:ext cx="802503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VESCollector (JSON</a:t>
            </a:r>
            <a:r>
              <a:rPr lang="en-US" sz="1100" dirty="0">
                <a:solidFill>
                  <a:prstClr val="white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B6355D-0071-4023-A3A2-48FDFE7A14EA}"/>
              </a:ext>
            </a:extLst>
          </p:cNvPr>
          <p:cNvSpPr/>
          <p:nvPr/>
        </p:nvSpPr>
        <p:spPr>
          <a:xfrm>
            <a:off x="1583414" y="4613924"/>
            <a:ext cx="802503" cy="39700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DataFile Collector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FAB105-FA66-458D-A78F-FFC4CEDDABC4}"/>
              </a:ext>
            </a:extLst>
          </p:cNvPr>
          <p:cNvSpPr/>
          <p:nvPr/>
        </p:nvSpPr>
        <p:spPr>
          <a:xfrm>
            <a:off x="2819381" y="4568089"/>
            <a:ext cx="802503" cy="413360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HV-VES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50B0BB1-15AB-4231-882F-85A64FA46543}"/>
              </a:ext>
            </a:extLst>
          </p:cNvPr>
          <p:cNvSpPr/>
          <p:nvPr/>
        </p:nvSpPr>
        <p:spPr>
          <a:xfrm>
            <a:off x="4359673" y="2651983"/>
            <a:ext cx="777568" cy="398644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Heartbeat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3F640F0-3AD9-4E98-9F4E-50AD8387B45D}"/>
              </a:ext>
            </a:extLst>
          </p:cNvPr>
          <p:cNvSpPr/>
          <p:nvPr/>
        </p:nvSpPr>
        <p:spPr>
          <a:xfrm>
            <a:off x="2033998" y="2697563"/>
            <a:ext cx="861103" cy="395012"/>
          </a:xfrm>
          <a:prstGeom prst="roundRect">
            <a:avLst>
              <a:gd name="adj" fmla="val 1859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Holmes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D5A1EBB-876E-401C-A226-DA6A96799553}"/>
              </a:ext>
            </a:extLst>
          </p:cNvPr>
          <p:cNvSpPr/>
          <p:nvPr/>
        </p:nvSpPr>
        <p:spPr>
          <a:xfrm>
            <a:off x="6446313" y="2653085"/>
            <a:ext cx="833431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PRH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B2D4171-D138-4B6D-8523-F0DAD64607ED}"/>
              </a:ext>
            </a:extLst>
          </p:cNvPr>
          <p:cNvSpPr/>
          <p:nvPr/>
        </p:nvSpPr>
        <p:spPr>
          <a:xfrm>
            <a:off x="5308643" y="3588805"/>
            <a:ext cx="833431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VES Mapper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8CE8C5-2418-47A8-8572-B972316395E4}"/>
              </a:ext>
            </a:extLst>
          </p:cNvPr>
          <p:cNvSpPr/>
          <p:nvPr/>
        </p:nvSpPr>
        <p:spPr>
          <a:xfrm>
            <a:off x="5164967" y="4583399"/>
            <a:ext cx="805603" cy="396275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SNMP  Trap Collector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B0B2784-C38B-489A-840A-9371BBC6E9A1}"/>
              </a:ext>
            </a:extLst>
          </p:cNvPr>
          <p:cNvSpPr/>
          <p:nvPr/>
        </p:nvSpPr>
        <p:spPr>
          <a:xfrm>
            <a:off x="1036320" y="1070349"/>
            <a:ext cx="9383592" cy="3429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100" dirty="0">
                <a:solidFill>
                  <a:prstClr val="white"/>
                </a:solidFill>
                <a:latin typeface="Calibri" panose="020F0502020204030204"/>
              </a:rPr>
              <a:t>DMAAP/KAFKA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633CBDDF-4E80-418E-88E4-DBAF43D3370E}"/>
              </a:ext>
            </a:extLst>
          </p:cNvPr>
          <p:cNvSpPr/>
          <p:nvPr/>
        </p:nvSpPr>
        <p:spPr>
          <a:xfrm>
            <a:off x="1551098" y="5808195"/>
            <a:ext cx="1291905" cy="403647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xNF</a:t>
            </a:r>
          </a:p>
        </p:txBody>
      </p:sp>
      <p:sp>
        <p:nvSpPr>
          <p:cNvPr id="29" name="Cloud 28">
            <a:extLst>
              <a:ext uri="{FF2B5EF4-FFF2-40B4-BE49-F238E27FC236}">
                <a16:creationId xmlns:a16="http://schemas.microsoft.com/office/drawing/2014/main" id="{204A0FCB-DEF1-475A-B30F-0286714B87FA}"/>
              </a:ext>
            </a:extLst>
          </p:cNvPr>
          <p:cNvSpPr/>
          <p:nvPr/>
        </p:nvSpPr>
        <p:spPr>
          <a:xfrm>
            <a:off x="4422401" y="5807074"/>
            <a:ext cx="1291905" cy="403647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xNF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1D8676-7B1B-438F-AFD7-A13860D824CB}"/>
              </a:ext>
            </a:extLst>
          </p:cNvPr>
          <p:cNvCxnSpPr>
            <a:cxnSpLocks/>
          </p:cNvCxnSpPr>
          <p:nvPr/>
        </p:nvCxnSpPr>
        <p:spPr>
          <a:xfrm flipV="1">
            <a:off x="1772090" y="4988647"/>
            <a:ext cx="4276" cy="86524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AB8F2C6-2B93-412E-A772-D94103B046D6}"/>
              </a:ext>
            </a:extLst>
          </p:cNvPr>
          <p:cNvCxnSpPr>
            <a:cxnSpLocks/>
            <a:endCxn id="10" idx="2"/>
          </p:cNvCxnSpPr>
          <p:nvPr/>
        </p:nvCxnSpPr>
        <p:spPr>
          <a:xfrm rot="5400000" flipH="1" flipV="1">
            <a:off x="2536257" y="5169522"/>
            <a:ext cx="872447" cy="4963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528CC5F-C5D5-412C-8588-A6CB3E908219}"/>
              </a:ext>
            </a:extLst>
          </p:cNvPr>
          <p:cNvCxnSpPr>
            <a:cxnSpLocks/>
          </p:cNvCxnSpPr>
          <p:nvPr/>
        </p:nvCxnSpPr>
        <p:spPr>
          <a:xfrm flipV="1">
            <a:off x="5252892" y="4997037"/>
            <a:ext cx="0" cy="8100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80BB741-4764-4E2F-BE83-BF961CFCFD6C}"/>
              </a:ext>
            </a:extLst>
          </p:cNvPr>
          <p:cNvSpPr/>
          <p:nvPr/>
        </p:nvSpPr>
        <p:spPr>
          <a:xfrm>
            <a:off x="3314336" y="1395359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E19C7E07-DDEE-41A5-898D-A94681BA574E}"/>
              </a:ext>
            </a:extLst>
          </p:cNvPr>
          <p:cNvSpPr/>
          <p:nvPr/>
        </p:nvSpPr>
        <p:spPr>
          <a:xfrm rot="10800000">
            <a:off x="5652515" y="1389543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0C3EAE6-00CD-49DC-8F4B-43B72D513D58}"/>
              </a:ext>
            </a:extLst>
          </p:cNvPr>
          <p:cNvSpPr/>
          <p:nvPr/>
        </p:nvSpPr>
        <p:spPr>
          <a:xfrm>
            <a:off x="9505755" y="5617008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400" dirty="0">
                <a:solidFill>
                  <a:prstClr val="white"/>
                </a:solidFill>
                <a:latin typeface="Calibri" panose="020F0502020204030204"/>
              </a:rPr>
              <a:t>CLAMP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951FD24-C52B-4C01-A7A4-E071F8964199}"/>
              </a:ext>
            </a:extLst>
          </p:cNvPr>
          <p:cNvSpPr/>
          <p:nvPr/>
        </p:nvSpPr>
        <p:spPr>
          <a:xfrm>
            <a:off x="3162842" y="2685471"/>
            <a:ext cx="861103" cy="398644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800" dirty="0">
                <a:solidFill>
                  <a:prstClr val="white"/>
                </a:solidFill>
              </a:rPr>
              <a:t>TCA-gen2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AC0F4DA-2BD9-4CE1-AC52-C8E8FB9F7F5C}"/>
              </a:ext>
            </a:extLst>
          </p:cNvPr>
          <p:cNvSpPr txBox="1"/>
          <p:nvPr/>
        </p:nvSpPr>
        <p:spPr>
          <a:xfrm>
            <a:off x="3058833" y="4356575"/>
            <a:ext cx="728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GPB-&gt;JSON</a:t>
            </a:r>
            <a:endParaRPr lang="en-US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2BD18A1-950C-43EB-9B94-3CDA9AE06536}"/>
              </a:ext>
            </a:extLst>
          </p:cNvPr>
          <p:cNvSpPr/>
          <p:nvPr/>
        </p:nvSpPr>
        <p:spPr>
          <a:xfrm>
            <a:off x="6586822" y="4604996"/>
            <a:ext cx="802503" cy="3700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RESTConf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CC578F8B-DF32-4BF8-B84E-47F3EA3421A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5536093" y="4975070"/>
            <a:ext cx="1451979" cy="83711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DB1678-D6A1-4D94-B5EA-D23F35884B6B}"/>
              </a:ext>
            </a:extLst>
          </p:cNvPr>
          <p:cNvSpPr/>
          <p:nvPr/>
        </p:nvSpPr>
        <p:spPr>
          <a:xfrm>
            <a:off x="5389048" y="2675389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7F3FBE4-34B2-4624-ADC9-B7B749CAD173}"/>
              </a:ext>
            </a:extLst>
          </p:cNvPr>
          <p:cNvSpPr/>
          <p:nvPr/>
        </p:nvSpPr>
        <p:spPr>
          <a:xfrm>
            <a:off x="6398079" y="3578743"/>
            <a:ext cx="833431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BBS Event Processor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AB85565-21AD-4FAA-B207-1D0F70918848}"/>
              </a:ext>
            </a:extLst>
          </p:cNvPr>
          <p:cNvSpPr/>
          <p:nvPr/>
        </p:nvSpPr>
        <p:spPr>
          <a:xfrm>
            <a:off x="2419665" y="3615362"/>
            <a:ext cx="833431" cy="434828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AA7BEB8E-2275-4624-817C-6FCFFD92AE60}"/>
              </a:ext>
            </a:extLst>
          </p:cNvPr>
          <p:cNvCxnSpPr>
            <a:cxnSpLocks/>
          </p:cNvCxnSpPr>
          <p:nvPr/>
        </p:nvCxnSpPr>
        <p:spPr>
          <a:xfrm rot="16200000" flipV="1">
            <a:off x="3917536" y="5192429"/>
            <a:ext cx="858349" cy="53895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C50FD9B-C16B-4146-9D5F-ACA7D1AA9FA6}"/>
              </a:ext>
            </a:extLst>
          </p:cNvPr>
          <p:cNvCxnSpPr/>
          <p:nvPr/>
        </p:nvCxnSpPr>
        <p:spPr>
          <a:xfrm rot="5400000" flipH="1" flipV="1">
            <a:off x="2220275" y="4132040"/>
            <a:ext cx="503375" cy="35597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D55ACFF-951E-4142-BC18-30E6B4E532C2}"/>
              </a:ext>
            </a:extLst>
          </p:cNvPr>
          <p:cNvCxnSpPr/>
          <p:nvPr/>
        </p:nvCxnSpPr>
        <p:spPr>
          <a:xfrm flipH="1" flipV="1">
            <a:off x="3663858" y="3132180"/>
            <a:ext cx="16143" cy="1412637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3948C1A-CC36-4DDA-9EE5-3D542B0F80A9}"/>
              </a:ext>
            </a:extLst>
          </p:cNvPr>
          <p:cNvCxnSpPr>
            <a:cxnSpLocks/>
          </p:cNvCxnSpPr>
          <p:nvPr/>
        </p:nvCxnSpPr>
        <p:spPr>
          <a:xfrm flipH="1" flipV="1">
            <a:off x="4757167" y="3092003"/>
            <a:ext cx="13055" cy="15129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E2893484-35ED-4799-9A0B-0C475EB05C24}"/>
              </a:ext>
            </a:extLst>
          </p:cNvPr>
          <p:cNvCxnSpPr>
            <a:endCxn id="17" idx="2"/>
          </p:cNvCxnSpPr>
          <p:nvPr/>
        </p:nvCxnSpPr>
        <p:spPr>
          <a:xfrm rot="10800000">
            <a:off x="2464550" y="3092577"/>
            <a:ext cx="2283909" cy="2979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4E7CD9B-1131-40B8-83D7-EC7BBA66EA69}"/>
              </a:ext>
            </a:extLst>
          </p:cNvPr>
          <p:cNvCxnSpPr>
            <a:cxnSpLocks/>
          </p:cNvCxnSpPr>
          <p:nvPr/>
        </p:nvCxnSpPr>
        <p:spPr>
          <a:xfrm flipV="1">
            <a:off x="4766257" y="3045969"/>
            <a:ext cx="1015249" cy="3415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5AA1578B-9321-4B23-90E1-D2F3F7DFCC14}"/>
              </a:ext>
            </a:extLst>
          </p:cNvPr>
          <p:cNvCxnSpPr>
            <a:endCxn id="19" idx="2"/>
          </p:cNvCxnSpPr>
          <p:nvPr/>
        </p:nvCxnSpPr>
        <p:spPr>
          <a:xfrm flipV="1">
            <a:off x="5778638" y="3087913"/>
            <a:ext cx="1084391" cy="29956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1CC6B96-D2EB-463B-B6DD-18A5D76EC2A7}"/>
              </a:ext>
            </a:extLst>
          </p:cNvPr>
          <p:cNvCxnSpPr/>
          <p:nvPr/>
        </p:nvCxnSpPr>
        <p:spPr>
          <a:xfrm rot="5400000" flipH="1" flipV="1">
            <a:off x="2810523" y="3117859"/>
            <a:ext cx="519828" cy="468116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2EFE156-FB94-4F8C-A96D-467D68E396B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024089" y="3682957"/>
            <a:ext cx="581363" cy="12627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9BB3A1-2A34-4A9F-A731-A521CD0A6018}"/>
              </a:ext>
            </a:extLst>
          </p:cNvPr>
          <p:cNvCxnSpPr>
            <a:cxnSpLocks/>
          </p:cNvCxnSpPr>
          <p:nvPr/>
        </p:nvCxnSpPr>
        <p:spPr>
          <a:xfrm>
            <a:off x="6142074" y="3882380"/>
            <a:ext cx="2560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753FF0C-639F-48CF-B402-C3C0269F2FD6}"/>
              </a:ext>
            </a:extLst>
          </p:cNvPr>
          <p:cNvCxnSpPr/>
          <p:nvPr/>
        </p:nvCxnSpPr>
        <p:spPr>
          <a:xfrm>
            <a:off x="7028103" y="3092003"/>
            <a:ext cx="0" cy="486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04AB39B-0EED-4376-A385-517E5CC62207}"/>
              </a:ext>
            </a:extLst>
          </p:cNvPr>
          <p:cNvCxnSpPr/>
          <p:nvPr/>
        </p:nvCxnSpPr>
        <p:spPr>
          <a:xfrm flipV="1">
            <a:off x="5683413" y="4210215"/>
            <a:ext cx="0" cy="377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478DD4F2-38C5-481D-93D4-43CA516704C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081" y="2769524"/>
            <a:ext cx="500892" cy="1137669"/>
          </a:xfrm>
          <a:prstGeom prst="bentConnector3">
            <a:avLst>
              <a:gd name="adj1" fmla="val 2320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9F9A019-EE58-42C2-B1A9-A22B9EB4C0EF}"/>
              </a:ext>
            </a:extLst>
          </p:cNvPr>
          <p:cNvSpPr/>
          <p:nvPr/>
        </p:nvSpPr>
        <p:spPr>
          <a:xfrm>
            <a:off x="4848988" y="2135331"/>
            <a:ext cx="784912" cy="395747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66BCD347-F05C-4387-8CC5-EF417BBD55F5}"/>
              </a:ext>
            </a:extLst>
          </p:cNvPr>
          <p:cNvSpPr/>
          <p:nvPr/>
        </p:nvSpPr>
        <p:spPr>
          <a:xfrm>
            <a:off x="3706111" y="2135329"/>
            <a:ext cx="842691" cy="408275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Slice Analysis MS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10801C4-A71E-4BCA-A02B-1D31F21105B4}"/>
              </a:ext>
            </a:extLst>
          </p:cNvPr>
          <p:cNvSpPr/>
          <p:nvPr/>
        </p:nvSpPr>
        <p:spPr>
          <a:xfrm>
            <a:off x="8368571" y="3132181"/>
            <a:ext cx="1227260" cy="2051767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DCAE MOD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6FF97468-37D4-4057-A9F3-47CC994B8787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16522" y="3359761"/>
            <a:ext cx="1993447" cy="410457"/>
          </a:xfrm>
          <a:prstGeom prst="bentConnector3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418F1A39-ABE2-4FD0-91D2-9488BE438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076" y="5650016"/>
            <a:ext cx="482125" cy="482125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94F1927C-9449-4E92-A2AB-8ADCCB7A9B34}"/>
              </a:ext>
            </a:extLst>
          </p:cNvPr>
          <p:cNvSpPr/>
          <p:nvPr/>
        </p:nvSpPr>
        <p:spPr>
          <a:xfrm>
            <a:off x="6014135" y="2125989"/>
            <a:ext cx="774324" cy="402059"/>
          </a:xfrm>
          <a:prstGeom prst="roundRect">
            <a:avLst/>
          </a:prstGeom>
          <a:solidFill>
            <a:schemeClr val="accent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800" dirty="0">
                <a:solidFill>
                  <a:prstClr val="white"/>
                </a:solidFill>
                <a:latin typeface="Calibri" panose="020F0502020204030204"/>
              </a:rPr>
              <a:t>DL-Handlers (DES)</a:t>
            </a:r>
            <a:endParaRPr lang="en-US" sz="11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6D2EE85B-7739-44D8-B3A4-C7FE41CA94C9}"/>
              </a:ext>
            </a:extLst>
          </p:cNvPr>
          <p:cNvSpPr/>
          <p:nvPr/>
        </p:nvSpPr>
        <p:spPr>
          <a:xfrm>
            <a:off x="3700514" y="3644604"/>
            <a:ext cx="904340" cy="391427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prstClr val="white"/>
                </a:solidFill>
              </a:rPr>
              <a:t>DL-Handlers (Feeder/Admin)</a:t>
            </a:r>
          </a:p>
        </p:txBody>
      </p:sp>
      <p:sp>
        <p:nvSpPr>
          <p:cNvPr id="57" name="Flowchart: Magnetic Disk 56">
            <a:extLst>
              <a:ext uri="{FF2B5EF4-FFF2-40B4-BE49-F238E27FC236}">
                <a16:creationId xmlns:a16="http://schemas.microsoft.com/office/drawing/2014/main" id="{F5F33CCD-9961-49FE-B2D2-8ADC3EDB6631}"/>
              </a:ext>
            </a:extLst>
          </p:cNvPr>
          <p:cNvSpPr/>
          <p:nvPr/>
        </p:nvSpPr>
        <p:spPr>
          <a:xfrm>
            <a:off x="8646157" y="4688941"/>
            <a:ext cx="684585" cy="409295"/>
          </a:xfrm>
          <a:prstGeom prst="flowChartMagneticDisk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Mongo</a:t>
            </a:r>
          </a:p>
        </p:txBody>
      </p:sp>
      <p:sp>
        <p:nvSpPr>
          <p:cNvPr id="96" name="Flowchart: Predefined Process 95">
            <a:extLst>
              <a:ext uri="{FF2B5EF4-FFF2-40B4-BE49-F238E27FC236}">
                <a16:creationId xmlns:a16="http://schemas.microsoft.com/office/drawing/2014/main" id="{EB90212B-24D0-4946-8BE0-6B6D47DB30DA}"/>
              </a:ext>
            </a:extLst>
          </p:cNvPr>
          <p:cNvSpPr/>
          <p:nvPr/>
        </p:nvSpPr>
        <p:spPr>
          <a:xfrm>
            <a:off x="4313668" y="267214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Flowchart: Predefined Process 100">
            <a:extLst>
              <a:ext uri="{FF2B5EF4-FFF2-40B4-BE49-F238E27FC236}">
                <a16:creationId xmlns:a16="http://schemas.microsoft.com/office/drawing/2014/main" id="{E2D7AF35-BF49-4191-93D4-40D0FC708384}"/>
              </a:ext>
            </a:extLst>
          </p:cNvPr>
          <p:cNvSpPr/>
          <p:nvPr/>
        </p:nvSpPr>
        <p:spPr>
          <a:xfrm>
            <a:off x="3089712" y="271373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Flowchart: Predefined Process 101">
            <a:extLst>
              <a:ext uri="{FF2B5EF4-FFF2-40B4-BE49-F238E27FC236}">
                <a16:creationId xmlns:a16="http://schemas.microsoft.com/office/drawing/2014/main" id="{F801D63A-824E-4719-AF6A-97562D36447D}"/>
              </a:ext>
            </a:extLst>
          </p:cNvPr>
          <p:cNvSpPr/>
          <p:nvPr/>
        </p:nvSpPr>
        <p:spPr>
          <a:xfrm>
            <a:off x="5296287" y="2692609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Flowchart: Predefined Process 102">
            <a:extLst>
              <a:ext uri="{FF2B5EF4-FFF2-40B4-BE49-F238E27FC236}">
                <a16:creationId xmlns:a16="http://schemas.microsoft.com/office/drawing/2014/main" id="{ED292454-70A0-47F6-9E68-8AC2042FD9E9}"/>
              </a:ext>
            </a:extLst>
          </p:cNvPr>
          <p:cNvSpPr/>
          <p:nvPr/>
        </p:nvSpPr>
        <p:spPr>
          <a:xfrm>
            <a:off x="3577911" y="2164680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Flowchart: Predefined Process 105">
            <a:extLst>
              <a:ext uri="{FF2B5EF4-FFF2-40B4-BE49-F238E27FC236}">
                <a16:creationId xmlns:a16="http://schemas.microsoft.com/office/drawing/2014/main" id="{0B4906C2-CB1F-4E3D-8004-B8543AC5A638}"/>
              </a:ext>
            </a:extLst>
          </p:cNvPr>
          <p:cNvSpPr/>
          <p:nvPr/>
        </p:nvSpPr>
        <p:spPr>
          <a:xfrm>
            <a:off x="2287428" y="3680341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Flowchart: Predefined Process 106">
            <a:extLst>
              <a:ext uri="{FF2B5EF4-FFF2-40B4-BE49-F238E27FC236}">
                <a16:creationId xmlns:a16="http://schemas.microsoft.com/office/drawing/2014/main" id="{4A4AF02D-F635-4E22-8A14-988EFC467344}"/>
              </a:ext>
            </a:extLst>
          </p:cNvPr>
          <p:cNvSpPr/>
          <p:nvPr/>
        </p:nvSpPr>
        <p:spPr>
          <a:xfrm>
            <a:off x="2270751" y="463625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Flowchart: Predefined Process 107">
            <a:extLst>
              <a:ext uri="{FF2B5EF4-FFF2-40B4-BE49-F238E27FC236}">
                <a16:creationId xmlns:a16="http://schemas.microsoft.com/office/drawing/2014/main" id="{C65E3A75-5530-44EA-8CC0-F2961CC5FC2B}"/>
              </a:ext>
            </a:extLst>
          </p:cNvPr>
          <p:cNvSpPr/>
          <p:nvPr/>
        </p:nvSpPr>
        <p:spPr>
          <a:xfrm>
            <a:off x="947555" y="6199158"/>
            <a:ext cx="209680" cy="332673"/>
          </a:xfrm>
          <a:prstGeom prst="flowChartPredefined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777761-84C1-4726-AFE8-D6FA648EA361}"/>
              </a:ext>
            </a:extLst>
          </p:cNvPr>
          <p:cNvSpPr txBox="1"/>
          <p:nvPr/>
        </p:nvSpPr>
        <p:spPr>
          <a:xfrm>
            <a:off x="1172633" y="6259860"/>
            <a:ext cx="1542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Policy Sidecar</a:t>
            </a: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499BB5A2-3AD5-4EDB-88B1-1233B078B9FE}"/>
              </a:ext>
            </a:extLst>
          </p:cNvPr>
          <p:cNvSpPr/>
          <p:nvPr/>
        </p:nvSpPr>
        <p:spPr>
          <a:xfrm>
            <a:off x="3548167" y="462536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Flowchart: Predefined Process 109">
            <a:extLst>
              <a:ext uri="{FF2B5EF4-FFF2-40B4-BE49-F238E27FC236}">
                <a16:creationId xmlns:a16="http://schemas.microsoft.com/office/drawing/2014/main" id="{7862660B-D8DF-4BD2-9032-D1EF4D65969B}"/>
              </a:ext>
            </a:extLst>
          </p:cNvPr>
          <p:cNvSpPr/>
          <p:nvPr/>
        </p:nvSpPr>
        <p:spPr>
          <a:xfrm>
            <a:off x="4658369" y="4646373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Flowchart: Predefined Process 110">
            <a:extLst>
              <a:ext uri="{FF2B5EF4-FFF2-40B4-BE49-F238E27FC236}">
                <a16:creationId xmlns:a16="http://schemas.microsoft.com/office/drawing/2014/main" id="{8B745DFA-C155-453B-BF6C-C407BD52280E}"/>
              </a:ext>
            </a:extLst>
          </p:cNvPr>
          <p:cNvSpPr/>
          <p:nvPr/>
        </p:nvSpPr>
        <p:spPr>
          <a:xfrm>
            <a:off x="5886320" y="4626116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Flowchart: Predefined Process 111">
            <a:extLst>
              <a:ext uri="{FF2B5EF4-FFF2-40B4-BE49-F238E27FC236}">
                <a16:creationId xmlns:a16="http://schemas.microsoft.com/office/drawing/2014/main" id="{E7E49E38-80F5-4927-8516-9C124AD348F0}"/>
              </a:ext>
            </a:extLst>
          </p:cNvPr>
          <p:cNvSpPr/>
          <p:nvPr/>
        </p:nvSpPr>
        <p:spPr>
          <a:xfrm>
            <a:off x="4412309" y="366099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Flowchart: Predefined Process 112">
            <a:extLst>
              <a:ext uri="{FF2B5EF4-FFF2-40B4-BE49-F238E27FC236}">
                <a16:creationId xmlns:a16="http://schemas.microsoft.com/office/drawing/2014/main" id="{5B416A1F-E048-45B0-83E9-F3EB871239FA}"/>
              </a:ext>
            </a:extLst>
          </p:cNvPr>
          <p:cNvSpPr/>
          <p:nvPr/>
        </p:nvSpPr>
        <p:spPr>
          <a:xfrm>
            <a:off x="7193132" y="3650042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Flowchart: Predefined Process 113">
            <a:extLst>
              <a:ext uri="{FF2B5EF4-FFF2-40B4-BE49-F238E27FC236}">
                <a16:creationId xmlns:a16="http://schemas.microsoft.com/office/drawing/2014/main" id="{F7BB5B7F-5570-4EE2-B6B5-A3E6D593AAAC}"/>
              </a:ext>
            </a:extLst>
          </p:cNvPr>
          <p:cNvSpPr/>
          <p:nvPr/>
        </p:nvSpPr>
        <p:spPr>
          <a:xfrm>
            <a:off x="5971972" y="3650345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Flowchart: Predefined Process 114">
            <a:extLst>
              <a:ext uri="{FF2B5EF4-FFF2-40B4-BE49-F238E27FC236}">
                <a16:creationId xmlns:a16="http://schemas.microsoft.com/office/drawing/2014/main" id="{64CD994C-2CDC-46D7-B963-05CF079D5AFD}"/>
              </a:ext>
            </a:extLst>
          </p:cNvPr>
          <p:cNvSpPr/>
          <p:nvPr/>
        </p:nvSpPr>
        <p:spPr>
          <a:xfrm>
            <a:off x="7254895" y="461520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lowchart: Predefined Process 115">
            <a:extLst>
              <a:ext uri="{FF2B5EF4-FFF2-40B4-BE49-F238E27FC236}">
                <a16:creationId xmlns:a16="http://schemas.microsoft.com/office/drawing/2014/main" id="{66BA5A09-09CA-4A40-A46E-F9B01BFD2093}"/>
              </a:ext>
            </a:extLst>
          </p:cNvPr>
          <p:cNvSpPr/>
          <p:nvPr/>
        </p:nvSpPr>
        <p:spPr>
          <a:xfrm>
            <a:off x="3148060" y="3660990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82173799-4260-4D8A-8BBA-41BB32926519}"/>
              </a:ext>
            </a:extLst>
          </p:cNvPr>
          <p:cNvSpPr/>
          <p:nvPr/>
        </p:nvSpPr>
        <p:spPr>
          <a:xfrm>
            <a:off x="2609699" y="6216913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AB3793A-33C9-4ECD-A51D-8875B2EEE506}"/>
              </a:ext>
            </a:extLst>
          </p:cNvPr>
          <p:cNvSpPr txBox="1"/>
          <p:nvPr/>
        </p:nvSpPr>
        <p:spPr>
          <a:xfrm>
            <a:off x="2780641" y="6252443"/>
            <a:ext cx="1542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Dmaap init-container</a:t>
            </a:r>
          </a:p>
        </p:txBody>
      </p:sp>
      <p:sp>
        <p:nvSpPr>
          <p:cNvPr id="119" name="Flowchart: Predefined Process 118">
            <a:extLst>
              <a:ext uri="{FF2B5EF4-FFF2-40B4-BE49-F238E27FC236}">
                <a16:creationId xmlns:a16="http://schemas.microsoft.com/office/drawing/2014/main" id="{DC10DDA5-E3EC-4AFF-A74F-2E215E867BB4}"/>
              </a:ext>
            </a:extLst>
          </p:cNvPr>
          <p:cNvSpPr/>
          <p:nvPr/>
        </p:nvSpPr>
        <p:spPr>
          <a:xfrm>
            <a:off x="3818784" y="2725381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Flowchart: Predefined Process 119">
            <a:extLst>
              <a:ext uri="{FF2B5EF4-FFF2-40B4-BE49-F238E27FC236}">
                <a16:creationId xmlns:a16="http://schemas.microsoft.com/office/drawing/2014/main" id="{B8D295B9-7E8B-4CB2-BF5E-C4B9A259EC59}"/>
              </a:ext>
            </a:extLst>
          </p:cNvPr>
          <p:cNvSpPr/>
          <p:nvPr/>
        </p:nvSpPr>
        <p:spPr>
          <a:xfrm>
            <a:off x="4957891" y="2684969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Flowchart: Predefined Process 120">
            <a:extLst>
              <a:ext uri="{FF2B5EF4-FFF2-40B4-BE49-F238E27FC236}">
                <a16:creationId xmlns:a16="http://schemas.microsoft.com/office/drawing/2014/main" id="{71562F15-A313-4791-915E-4ECE5CF118F9}"/>
              </a:ext>
            </a:extLst>
          </p:cNvPr>
          <p:cNvSpPr/>
          <p:nvPr/>
        </p:nvSpPr>
        <p:spPr>
          <a:xfrm>
            <a:off x="6075981" y="2704164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Flowchart: Predefined Process 121">
            <a:extLst>
              <a:ext uri="{FF2B5EF4-FFF2-40B4-BE49-F238E27FC236}">
                <a16:creationId xmlns:a16="http://schemas.microsoft.com/office/drawing/2014/main" id="{70D54758-F5E3-44BC-8601-ECFDEDB4606E}"/>
              </a:ext>
            </a:extLst>
          </p:cNvPr>
          <p:cNvSpPr/>
          <p:nvPr/>
        </p:nvSpPr>
        <p:spPr>
          <a:xfrm>
            <a:off x="7113251" y="2707313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lowchart: Predefined Process 122">
            <a:extLst>
              <a:ext uri="{FF2B5EF4-FFF2-40B4-BE49-F238E27FC236}">
                <a16:creationId xmlns:a16="http://schemas.microsoft.com/office/drawing/2014/main" id="{F7211257-D98A-46F0-B680-0F64AA19EC05}"/>
              </a:ext>
            </a:extLst>
          </p:cNvPr>
          <p:cNvSpPr/>
          <p:nvPr/>
        </p:nvSpPr>
        <p:spPr>
          <a:xfrm>
            <a:off x="6703681" y="2159625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Flowchart: Predefined Process 123">
            <a:extLst>
              <a:ext uri="{FF2B5EF4-FFF2-40B4-BE49-F238E27FC236}">
                <a16:creationId xmlns:a16="http://schemas.microsoft.com/office/drawing/2014/main" id="{3C9263C9-F772-46C4-A6EC-842A8BD2BCC3}"/>
              </a:ext>
            </a:extLst>
          </p:cNvPr>
          <p:cNvSpPr/>
          <p:nvPr/>
        </p:nvSpPr>
        <p:spPr>
          <a:xfrm>
            <a:off x="5529060" y="2169833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Flowchart: Predefined Process 124">
            <a:extLst>
              <a:ext uri="{FF2B5EF4-FFF2-40B4-BE49-F238E27FC236}">
                <a16:creationId xmlns:a16="http://schemas.microsoft.com/office/drawing/2014/main" id="{DA2F0E5E-07A4-405B-89F6-D3E60B81A5FA}"/>
              </a:ext>
            </a:extLst>
          </p:cNvPr>
          <p:cNvSpPr/>
          <p:nvPr/>
        </p:nvSpPr>
        <p:spPr>
          <a:xfrm>
            <a:off x="4434327" y="2188638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Flowchart: Predefined Process 125">
            <a:extLst>
              <a:ext uri="{FF2B5EF4-FFF2-40B4-BE49-F238E27FC236}">
                <a16:creationId xmlns:a16="http://schemas.microsoft.com/office/drawing/2014/main" id="{7106C952-87B1-4413-8DFF-080BB27F8115}"/>
              </a:ext>
            </a:extLst>
          </p:cNvPr>
          <p:cNvSpPr/>
          <p:nvPr/>
        </p:nvSpPr>
        <p:spPr>
          <a:xfrm>
            <a:off x="2367819" y="464187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Flowchart: Predefined Process 126">
            <a:extLst>
              <a:ext uri="{FF2B5EF4-FFF2-40B4-BE49-F238E27FC236}">
                <a16:creationId xmlns:a16="http://schemas.microsoft.com/office/drawing/2014/main" id="{D068A710-0F6C-42DD-98F9-E1B5582E2EAC}"/>
              </a:ext>
            </a:extLst>
          </p:cNvPr>
          <p:cNvSpPr/>
          <p:nvPr/>
        </p:nvSpPr>
        <p:spPr>
          <a:xfrm>
            <a:off x="4308405" y="618879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2A241D8-2988-4922-995E-B5D2E94D7F11}"/>
              </a:ext>
            </a:extLst>
          </p:cNvPr>
          <p:cNvSpPr txBox="1"/>
          <p:nvPr/>
        </p:nvSpPr>
        <p:spPr>
          <a:xfrm>
            <a:off x="4548801" y="6252443"/>
            <a:ext cx="1542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AAF init-container</a:t>
            </a:r>
          </a:p>
        </p:txBody>
      </p:sp>
      <p:sp>
        <p:nvSpPr>
          <p:cNvPr id="129" name="Flowchart: Predefined Process 128">
            <a:extLst>
              <a:ext uri="{FF2B5EF4-FFF2-40B4-BE49-F238E27FC236}">
                <a16:creationId xmlns:a16="http://schemas.microsoft.com/office/drawing/2014/main" id="{417F835C-F5E5-4F2C-A59D-2D411EC71EF5}"/>
              </a:ext>
            </a:extLst>
          </p:cNvPr>
          <p:cNvSpPr/>
          <p:nvPr/>
        </p:nvSpPr>
        <p:spPr>
          <a:xfrm>
            <a:off x="3638655" y="462170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Flowchart: Predefined Process 129">
            <a:extLst>
              <a:ext uri="{FF2B5EF4-FFF2-40B4-BE49-F238E27FC236}">
                <a16:creationId xmlns:a16="http://schemas.microsoft.com/office/drawing/2014/main" id="{06E7A8F8-DC1E-46BF-BFAC-675F83B8EE8B}"/>
              </a:ext>
            </a:extLst>
          </p:cNvPr>
          <p:cNvSpPr/>
          <p:nvPr/>
        </p:nvSpPr>
        <p:spPr>
          <a:xfrm>
            <a:off x="4766795" y="463070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lowchart: Predefined Process 130">
            <a:extLst>
              <a:ext uri="{FF2B5EF4-FFF2-40B4-BE49-F238E27FC236}">
                <a16:creationId xmlns:a16="http://schemas.microsoft.com/office/drawing/2014/main" id="{18A851B3-3559-463E-9BD4-945D877FC71F}"/>
              </a:ext>
            </a:extLst>
          </p:cNvPr>
          <p:cNvSpPr/>
          <p:nvPr/>
        </p:nvSpPr>
        <p:spPr>
          <a:xfrm>
            <a:off x="3253095" y="365644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lowchart: Magnetic Disk 97">
            <a:extLst>
              <a:ext uri="{FF2B5EF4-FFF2-40B4-BE49-F238E27FC236}">
                <a16:creationId xmlns:a16="http://schemas.microsoft.com/office/drawing/2014/main" id="{71129A4C-11CC-4751-8FA2-F2AC1E7991EE}"/>
              </a:ext>
            </a:extLst>
          </p:cNvPr>
          <p:cNvSpPr/>
          <p:nvPr/>
        </p:nvSpPr>
        <p:spPr>
          <a:xfrm>
            <a:off x="10720098" y="3512565"/>
            <a:ext cx="1101063" cy="1089915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Helm Registry (local/nexus) or git repository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5FA4F08-886E-47A5-83D3-A885F23CD204}"/>
              </a:ext>
            </a:extLst>
          </p:cNvPr>
          <p:cNvSpPr txBox="1"/>
          <p:nvPr/>
        </p:nvSpPr>
        <p:spPr>
          <a:xfrm>
            <a:off x="1122253" y="1549127"/>
            <a:ext cx="242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Kubernetes Cluster</a:t>
            </a:r>
          </a:p>
        </p:txBody>
      </p:sp>
      <p:sp>
        <p:nvSpPr>
          <p:cNvPr id="134" name="Flowchart: Predefined Process 133">
            <a:extLst>
              <a:ext uri="{FF2B5EF4-FFF2-40B4-BE49-F238E27FC236}">
                <a16:creationId xmlns:a16="http://schemas.microsoft.com/office/drawing/2014/main" id="{A05E55AD-C6F3-419A-8333-7E12602B4B1F}"/>
              </a:ext>
            </a:extLst>
          </p:cNvPr>
          <p:cNvSpPr/>
          <p:nvPr/>
        </p:nvSpPr>
        <p:spPr>
          <a:xfrm>
            <a:off x="5986483" y="4621710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Flowchart: Predefined Process 134">
            <a:extLst>
              <a:ext uri="{FF2B5EF4-FFF2-40B4-BE49-F238E27FC236}">
                <a16:creationId xmlns:a16="http://schemas.microsoft.com/office/drawing/2014/main" id="{3EF56EA0-92E5-4799-9E50-99C100ADD6DD}"/>
              </a:ext>
            </a:extLst>
          </p:cNvPr>
          <p:cNvSpPr/>
          <p:nvPr/>
        </p:nvSpPr>
        <p:spPr>
          <a:xfrm>
            <a:off x="7359847" y="4609737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Flowchart: Predefined Process 135">
            <a:extLst>
              <a:ext uri="{FF2B5EF4-FFF2-40B4-BE49-F238E27FC236}">
                <a16:creationId xmlns:a16="http://schemas.microsoft.com/office/drawing/2014/main" id="{74A27A80-5D0A-41F3-89D7-153F3DD93CBA}"/>
              </a:ext>
            </a:extLst>
          </p:cNvPr>
          <p:cNvSpPr/>
          <p:nvPr/>
        </p:nvSpPr>
        <p:spPr>
          <a:xfrm>
            <a:off x="7308519" y="3645345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Flowchart: Predefined Process 136">
            <a:extLst>
              <a:ext uri="{FF2B5EF4-FFF2-40B4-BE49-F238E27FC236}">
                <a16:creationId xmlns:a16="http://schemas.microsoft.com/office/drawing/2014/main" id="{94334E24-F321-4D56-A7D3-177BBB8AA1A3}"/>
              </a:ext>
            </a:extLst>
          </p:cNvPr>
          <p:cNvSpPr/>
          <p:nvPr/>
        </p:nvSpPr>
        <p:spPr>
          <a:xfrm>
            <a:off x="4506848" y="3663974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Flowchart: Predefined Process 137">
            <a:extLst>
              <a:ext uri="{FF2B5EF4-FFF2-40B4-BE49-F238E27FC236}">
                <a16:creationId xmlns:a16="http://schemas.microsoft.com/office/drawing/2014/main" id="{1FEF0958-EBA3-48B8-9B45-3AB2A1A9A9D5}"/>
              </a:ext>
            </a:extLst>
          </p:cNvPr>
          <p:cNvSpPr/>
          <p:nvPr/>
        </p:nvSpPr>
        <p:spPr>
          <a:xfrm>
            <a:off x="7218091" y="269975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lowchart: Predefined Process 138">
            <a:extLst>
              <a:ext uri="{FF2B5EF4-FFF2-40B4-BE49-F238E27FC236}">
                <a16:creationId xmlns:a16="http://schemas.microsoft.com/office/drawing/2014/main" id="{70C78F55-8A6F-408B-BC72-2FF010F9DE58}"/>
              </a:ext>
            </a:extLst>
          </p:cNvPr>
          <p:cNvSpPr/>
          <p:nvPr/>
        </p:nvSpPr>
        <p:spPr>
          <a:xfrm>
            <a:off x="6175969" y="2699758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lowchart: Predefined Process 139">
            <a:extLst>
              <a:ext uri="{FF2B5EF4-FFF2-40B4-BE49-F238E27FC236}">
                <a16:creationId xmlns:a16="http://schemas.microsoft.com/office/drawing/2014/main" id="{57C07D99-C0EB-4075-8B66-68D3274C3AB3}"/>
              </a:ext>
            </a:extLst>
          </p:cNvPr>
          <p:cNvSpPr/>
          <p:nvPr/>
        </p:nvSpPr>
        <p:spPr>
          <a:xfrm>
            <a:off x="3938039" y="2719982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lowchart: Predefined Process 140">
            <a:extLst>
              <a:ext uri="{FF2B5EF4-FFF2-40B4-BE49-F238E27FC236}">
                <a16:creationId xmlns:a16="http://schemas.microsoft.com/office/drawing/2014/main" id="{058BCCF9-E78E-4739-BC6A-8A1F45C77749}"/>
              </a:ext>
            </a:extLst>
          </p:cNvPr>
          <p:cNvSpPr/>
          <p:nvPr/>
        </p:nvSpPr>
        <p:spPr>
          <a:xfrm>
            <a:off x="6808521" y="2169656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Flowchart: Predefined Process 141">
            <a:extLst>
              <a:ext uri="{FF2B5EF4-FFF2-40B4-BE49-F238E27FC236}">
                <a16:creationId xmlns:a16="http://schemas.microsoft.com/office/drawing/2014/main" id="{69883449-DE5C-44DA-9DD3-CC0A248D9A66}"/>
              </a:ext>
            </a:extLst>
          </p:cNvPr>
          <p:cNvSpPr/>
          <p:nvPr/>
        </p:nvSpPr>
        <p:spPr>
          <a:xfrm>
            <a:off x="5643443" y="2173053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Flowchart: Predefined Process 142">
            <a:extLst>
              <a:ext uri="{FF2B5EF4-FFF2-40B4-BE49-F238E27FC236}">
                <a16:creationId xmlns:a16="http://schemas.microsoft.com/office/drawing/2014/main" id="{B3D8DA32-6730-44AC-BBD3-F24A17D96B7D}"/>
              </a:ext>
            </a:extLst>
          </p:cNvPr>
          <p:cNvSpPr/>
          <p:nvPr/>
        </p:nvSpPr>
        <p:spPr>
          <a:xfrm>
            <a:off x="5037311" y="2679045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Flowchart: Predefined Process 143">
            <a:extLst>
              <a:ext uri="{FF2B5EF4-FFF2-40B4-BE49-F238E27FC236}">
                <a16:creationId xmlns:a16="http://schemas.microsoft.com/office/drawing/2014/main" id="{843C8E87-8A92-420C-B6DE-D6C54371A5C9}"/>
              </a:ext>
            </a:extLst>
          </p:cNvPr>
          <p:cNvSpPr/>
          <p:nvPr/>
        </p:nvSpPr>
        <p:spPr>
          <a:xfrm>
            <a:off x="4558803" y="2192449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Flowchart: Predefined Process 144">
            <a:extLst>
              <a:ext uri="{FF2B5EF4-FFF2-40B4-BE49-F238E27FC236}">
                <a16:creationId xmlns:a16="http://schemas.microsoft.com/office/drawing/2014/main" id="{204D192E-6EA5-4967-9BD2-1E7A2E47EC67}"/>
              </a:ext>
            </a:extLst>
          </p:cNvPr>
          <p:cNvSpPr/>
          <p:nvPr/>
        </p:nvSpPr>
        <p:spPr>
          <a:xfrm>
            <a:off x="6050795" y="3645345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09BF08B1-7BA3-4050-BD5B-D69C8DDD3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936" y="3023236"/>
            <a:ext cx="482125" cy="482125"/>
          </a:xfrm>
          <a:prstGeom prst="rect">
            <a:avLst/>
          </a:prstGeom>
        </p:spPr>
      </p:pic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EC14F2FE-C8E1-428A-8929-4B554F361308}"/>
              </a:ext>
            </a:extLst>
          </p:cNvPr>
          <p:cNvCxnSpPr>
            <a:cxnSpLocks/>
          </p:cNvCxnSpPr>
          <p:nvPr/>
        </p:nvCxnSpPr>
        <p:spPr>
          <a:xfrm>
            <a:off x="9595831" y="4356575"/>
            <a:ext cx="11242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18D7CD9F-0784-4F52-A4C7-FB6F8334E9CA}"/>
              </a:ext>
            </a:extLst>
          </p:cNvPr>
          <p:cNvSpPr txBox="1"/>
          <p:nvPr/>
        </p:nvSpPr>
        <p:spPr>
          <a:xfrm>
            <a:off x="7952307" y="6088916"/>
            <a:ext cx="266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DCAE Designer/MS developer/Operation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95917ADB-A5CD-492B-AD54-1762F2294ACE}"/>
              </a:ext>
            </a:extLst>
          </p:cNvPr>
          <p:cNvCxnSpPr/>
          <p:nvPr/>
        </p:nvCxnSpPr>
        <p:spPr>
          <a:xfrm rot="10800000">
            <a:off x="7884160" y="2325962"/>
            <a:ext cx="2997200" cy="1252783"/>
          </a:xfrm>
          <a:prstGeom prst="bentConnector3">
            <a:avLst>
              <a:gd name="adj1" fmla="val 16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A2A66DC5-A5BE-437D-8CA6-41966391CCCC}"/>
              </a:ext>
            </a:extLst>
          </p:cNvPr>
          <p:cNvSpPr txBox="1"/>
          <p:nvPr/>
        </p:nvSpPr>
        <p:spPr>
          <a:xfrm>
            <a:off x="8758012" y="1744284"/>
            <a:ext cx="2550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Deployment </a:t>
            </a:r>
          </a:p>
        </p:txBody>
      </p:sp>
      <p:sp>
        <p:nvSpPr>
          <p:cNvPr id="179" name="Flowchart: Predefined Process 178">
            <a:extLst>
              <a:ext uri="{FF2B5EF4-FFF2-40B4-BE49-F238E27FC236}">
                <a16:creationId xmlns:a16="http://schemas.microsoft.com/office/drawing/2014/main" id="{223C27C7-1B9E-4D86-BAA0-E7F5A28CA9BF}"/>
              </a:ext>
            </a:extLst>
          </p:cNvPr>
          <p:cNvSpPr/>
          <p:nvPr/>
        </p:nvSpPr>
        <p:spPr>
          <a:xfrm>
            <a:off x="2714052" y="2738357"/>
            <a:ext cx="209680" cy="332673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Flowchart: Predefined Process 179">
            <a:extLst>
              <a:ext uri="{FF2B5EF4-FFF2-40B4-BE49-F238E27FC236}">
                <a16:creationId xmlns:a16="http://schemas.microsoft.com/office/drawing/2014/main" id="{DE94F512-9736-467B-B589-66FC4059CDBB}"/>
              </a:ext>
            </a:extLst>
          </p:cNvPr>
          <p:cNvSpPr/>
          <p:nvPr/>
        </p:nvSpPr>
        <p:spPr>
          <a:xfrm>
            <a:off x="2816215" y="2731881"/>
            <a:ext cx="209680" cy="332673"/>
          </a:xfrm>
          <a:prstGeom prst="flowChartPredefined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2" name="Picture 1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C06BF73-C9E6-4BA3-A8CF-E571FE67D6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 t="25616" r="1" b="25752"/>
          <a:stretch/>
        </p:blipFill>
        <p:spPr>
          <a:xfrm>
            <a:off x="8282284" y="2071993"/>
            <a:ext cx="468497" cy="235687"/>
          </a:xfrm>
          <a:prstGeom prst="rect">
            <a:avLst/>
          </a:prstGeom>
        </p:spPr>
      </p:pic>
      <p:pic>
        <p:nvPicPr>
          <p:cNvPr id="184" name="Picture 183" descr="Text&#10;&#10;Description automatically generated">
            <a:extLst>
              <a:ext uri="{FF2B5EF4-FFF2-40B4-BE49-F238E27FC236}">
                <a16:creationId xmlns:a16="http://schemas.microsoft.com/office/drawing/2014/main" id="{C2F0795B-2FBA-4286-B146-B181E4A44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062" y="2040769"/>
            <a:ext cx="448581" cy="276051"/>
          </a:xfrm>
          <a:prstGeom prst="rect">
            <a:avLst/>
          </a:prstGeom>
        </p:spPr>
      </p:pic>
      <p:pic>
        <p:nvPicPr>
          <p:cNvPr id="186" name="Picture 185" descr="Icon&#10;&#10;Description automatically generated">
            <a:extLst>
              <a:ext uri="{FF2B5EF4-FFF2-40B4-BE49-F238E27FC236}">
                <a16:creationId xmlns:a16="http://schemas.microsoft.com/office/drawing/2014/main" id="{B9E88669-B766-41E9-A123-6755C6F72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35" y="2039906"/>
            <a:ext cx="452447" cy="28394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FE1E36-1D9C-4D0A-A9CC-75B6AAC6D174}"/>
              </a:ext>
            </a:extLst>
          </p:cNvPr>
          <p:cNvSpPr/>
          <p:nvPr/>
        </p:nvSpPr>
        <p:spPr>
          <a:xfrm>
            <a:off x="9845293" y="2071992"/>
            <a:ext cx="629356" cy="2336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OOM/CLAMP Service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A12DD28-9DA8-497E-BD2D-3D685A711506}"/>
              </a:ext>
            </a:extLst>
          </p:cNvPr>
          <p:cNvCxnSpPr>
            <a:cxnSpLocks/>
            <a:stCxn id="3" idx="0"/>
            <a:endCxn id="4" idx="2"/>
          </p:cNvCxnSpPr>
          <p:nvPr/>
        </p:nvCxnSpPr>
        <p:spPr>
          <a:xfrm rot="5400000" flipH="1" flipV="1">
            <a:off x="9157837" y="2130048"/>
            <a:ext cx="826500" cy="1177769"/>
          </a:xfrm>
          <a:prstGeom prst="bentConnector3">
            <a:avLst>
              <a:gd name="adj1" fmla="val 50000"/>
            </a:avLst>
          </a:prstGeom>
          <a:ln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A460E287-248B-47C4-84E5-54CD3BB97683}"/>
              </a:ext>
            </a:extLst>
          </p:cNvPr>
          <p:cNvCxnSpPr>
            <a:stCxn id="35" idx="2"/>
          </p:cNvCxnSpPr>
          <p:nvPr/>
        </p:nvCxnSpPr>
        <p:spPr>
          <a:xfrm rot="10800000">
            <a:off x="9139896" y="5183947"/>
            <a:ext cx="365861" cy="697968"/>
          </a:xfrm>
          <a:prstGeom prst="bentConnector2">
            <a:avLst/>
          </a:prstGeom>
          <a:ln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DB638690-DDCF-40D3-A214-D56CE74CBED0}"/>
              </a:ext>
            </a:extLst>
          </p:cNvPr>
          <p:cNvCxnSpPr>
            <a:stCxn id="35" idx="5"/>
          </p:cNvCxnSpPr>
          <p:nvPr/>
        </p:nvCxnSpPr>
        <p:spPr>
          <a:xfrm flipV="1">
            <a:off x="10353045" y="4609738"/>
            <a:ext cx="590423" cy="1166215"/>
          </a:xfrm>
          <a:prstGeom prst="bentConnector2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20D95F-76A8-48FB-AE88-1C295C18C8ED}"/>
              </a:ext>
            </a:extLst>
          </p:cNvPr>
          <p:cNvCxnSpPr>
            <a:cxnSpLocks/>
          </p:cNvCxnSpPr>
          <p:nvPr/>
        </p:nvCxnSpPr>
        <p:spPr>
          <a:xfrm flipH="1" flipV="1">
            <a:off x="8741138" y="5115991"/>
            <a:ext cx="1" cy="551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7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584" y="-138874"/>
            <a:ext cx="11075669" cy="1325563"/>
          </a:xfrm>
        </p:spPr>
        <p:txBody>
          <a:bodyPr>
            <a:noAutofit/>
          </a:bodyPr>
          <a:lstStyle/>
          <a:p>
            <a:r>
              <a:rPr lang="en-US" sz="4000" dirty="0">
                <a:latin typeface="+mn-lt"/>
                <a:cs typeface="Arial" panose="020B0604020202020204" pitchFamily="34" charset="0"/>
              </a:rPr>
              <a:t>DCAE Istanbul Deployment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283125" y="5459925"/>
            <a:ext cx="131107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Helm charts under OOM (</a:t>
            </a:r>
            <a:r>
              <a:rPr lang="en-US" sz="1100" b="1" dirty="0">
                <a:solidFill>
                  <a:prstClr val="black"/>
                </a:solidFill>
                <a:latin typeface="Calibri" panose="020F0502020204030204"/>
              </a:rPr>
              <a:t>oom/kubernetes</a:t>
            </a: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defTabSz="914354"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  <a:p>
            <a:pPr marL="1657268" lvl="3" indent="-285737" defTabSz="914354">
              <a:buFont typeface="Arial" panose="020B0604020202020204" pitchFamily="34" charset="0"/>
              <a:buChar char="•"/>
              <a:defRPr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E65D3AD-A8A2-4961-9F3A-BE9091D054F1}"/>
              </a:ext>
            </a:extLst>
          </p:cNvPr>
          <p:cNvSpPr/>
          <p:nvPr/>
        </p:nvSpPr>
        <p:spPr>
          <a:xfrm>
            <a:off x="222575" y="2929170"/>
            <a:ext cx="1273727" cy="2348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Consul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5658DF-D119-44C2-AFC4-A30DC1E2D34D}"/>
              </a:ext>
            </a:extLst>
          </p:cNvPr>
          <p:cNvSpPr/>
          <p:nvPr/>
        </p:nvSpPr>
        <p:spPr>
          <a:xfrm>
            <a:off x="222575" y="3443347"/>
            <a:ext cx="1273727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Postgres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962F2B-175A-4273-BE8E-472F3946B388}"/>
              </a:ext>
            </a:extLst>
          </p:cNvPr>
          <p:cNvSpPr/>
          <p:nvPr/>
        </p:nvSpPr>
        <p:spPr>
          <a:xfrm>
            <a:off x="1594201" y="3835305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Cloudify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CB9C81D-5788-4A89-8629-F6715785328E}"/>
              </a:ext>
            </a:extLst>
          </p:cNvPr>
          <p:cNvSpPr/>
          <p:nvPr/>
        </p:nvSpPr>
        <p:spPr>
          <a:xfrm>
            <a:off x="1584493" y="4179827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Healthcheck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C39ADA-84FA-46D1-903C-D17CA1229BB7}"/>
              </a:ext>
            </a:extLst>
          </p:cNvPr>
          <p:cNvSpPr/>
          <p:nvPr/>
        </p:nvSpPr>
        <p:spPr>
          <a:xfrm>
            <a:off x="1584493" y="2904002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Configbinding Service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827462-FE01-47F5-AFFD-84B6D4950734}"/>
              </a:ext>
            </a:extLst>
          </p:cNvPr>
          <p:cNvSpPr/>
          <p:nvPr/>
        </p:nvSpPr>
        <p:spPr>
          <a:xfrm>
            <a:off x="5960735" y="3437521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PG Initalization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06BDE8E-E224-41A2-BE1F-E4C1DA52E047}"/>
              </a:ext>
            </a:extLst>
          </p:cNvPr>
          <p:cNvSpPr/>
          <p:nvPr/>
        </p:nvSpPr>
        <p:spPr>
          <a:xfrm>
            <a:off x="1579408" y="4504867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Deployment Handler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77D2CCD-05D8-4357-94A2-E2CEFE79E714}"/>
              </a:ext>
            </a:extLst>
          </p:cNvPr>
          <p:cNvSpPr/>
          <p:nvPr/>
        </p:nvSpPr>
        <p:spPr>
          <a:xfrm>
            <a:off x="1587799" y="4832039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Inventory API &amp; SCH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F1519D7-A901-42F8-A00C-F3833DCE0BB2}"/>
              </a:ext>
            </a:extLst>
          </p:cNvPr>
          <p:cNvSpPr/>
          <p:nvPr/>
        </p:nvSpPr>
        <p:spPr>
          <a:xfrm>
            <a:off x="1571208" y="5160607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Policy Handler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3716280" y="184998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3714883" y="218414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10060444" y="456655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SNMPTRap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3714883" y="255769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3729452" y="2904174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F2BF26F-AFB3-4597-AD1A-49E7AD54915A}"/>
              </a:ext>
            </a:extLst>
          </p:cNvPr>
          <p:cNvSpPr/>
          <p:nvPr/>
        </p:nvSpPr>
        <p:spPr>
          <a:xfrm>
            <a:off x="277307" y="1795188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Homes Engine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9D4F5664-57A4-43B9-8CF0-4EE514C4ED89}"/>
              </a:ext>
            </a:extLst>
          </p:cNvPr>
          <p:cNvSpPr/>
          <p:nvPr/>
        </p:nvSpPr>
        <p:spPr>
          <a:xfrm rot="16200000">
            <a:off x="4420827" y="2153727"/>
            <a:ext cx="194111" cy="288571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282358-E9BA-4B34-B84A-070D94D07780}"/>
              </a:ext>
            </a:extLst>
          </p:cNvPr>
          <p:cNvCxnSpPr>
            <a:cxnSpLocks/>
          </p:cNvCxnSpPr>
          <p:nvPr/>
        </p:nvCxnSpPr>
        <p:spPr>
          <a:xfrm>
            <a:off x="3375051" y="1794422"/>
            <a:ext cx="0" cy="4751243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E4413B4-BC77-44DA-803F-723B1E1C92E6}"/>
              </a:ext>
            </a:extLst>
          </p:cNvPr>
          <p:cNvCxnSpPr>
            <a:cxnSpLocks/>
          </p:cNvCxnSpPr>
          <p:nvPr/>
        </p:nvCxnSpPr>
        <p:spPr>
          <a:xfrm>
            <a:off x="7874995" y="1794422"/>
            <a:ext cx="0" cy="4656149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A665F49-D6B6-4022-99F6-94D58BFD9DE6}"/>
              </a:ext>
            </a:extLst>
          </p:cNvPr>
          <p:cNvSpPr txBox="1"/>
          <p:nvPr/>
        </p:nvSpPr>
        <p:spPr>
          <a:xfrm>
            <a:off x="8304566" y="3530405"/>
            <a:ext cx="3609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On-demand MS (via cloudify blueprint)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2F0CC4-6831-49B4-AE27-85C150CB0616}"/>
              </a:ext>
            </a:extLst>
          </p:cNvPr>
          <p:cNvSpPr txBox="1"/>
          <p:nvPr/>
        </p:nvSpPr>
        <p:spPr>
          <a:xfrm>
            <a:off x="4955772" y="1867629"/>
            <a:ext cx="2214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Helm deployed DCAE Services (</a:t>
            </a:r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oom/kubernetes/dcaegen2-services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507ADF59-C57D-4555-93AD-589E96DC4952}"/>
              </a:ext>
            </a:extLst>
          </p:cNvPr>
          <p:cNvSpPr/>
          <p:nvPr/>
        </p:nvSpPr>
        <p:spPr>
          <a:xfrm>
            <a:off x="8296176" y="391903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F714D24-F88E-431E-A001-E6C75DB169BE}"/>
              </a:ext>
            </a:extLst>
          </p:cNvPr>
          <p:cNvSpPr/>
          <p:nvPr/>
        </p:nvSpPr>
        <p:spPr>
          <a:xfrm>
            <a:off x="8294776" y="425319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DataFileCollector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FD48320-D5DB-46CE-B16C-F32E6F82DED3}"/>
              </a:ext>
            </a:extLst>
          </p:cNvPr>
          <p:cNvSpPr/>
          <p:nvPr/>
        </p:nvSpPr>
        <p:spPr>
          <a:xfrm>
            <a:off x="8304564" y="458176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E66D174-4816-4D09-B293-15E44743CE8E}"/>
              </a:ext>
            </a:extLst>
          </p:cNvPr>
          <p:cNvSpPr/>
          <p:nvPr/>
        </p:nvSpPr>
        <p:spPr>
          <a:xfrm>
            <a:off x="8304564" y="491732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RESTConf Collector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5321F72-875A-4FBE-B67D-685F38EE319D}"/>
              </a:ext>
            </a:extLst>
          </p:cNvPr>
          <p:cNvSpPr/>
          <p:nvPr/>
        </p:nvSpPr>
        <p:spPr>
          <a:xfrm>
            <a:off x="8294776" y="525991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BBS-EventProcessor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8751093-0125-49D3-840D-D6E7B9B739F8}"/>
              </a:ext>
            </a:extLst>
          </p:cNvPr>
          <p:cNvSpPr/>
          <p:nvPr/>
        </p:nvSpPr>
        <p:spPr>
          <a:xfrm>
            <a:off x="8294776" y="559407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VES-Mapper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F456EAA-A11A-414A-9119-6532BC060441}"/>
              </a:ext>
            </a:extLst>
          </p:cNvPr>
          <p:cNvSpPr/>
          <p:nvPr/>
        </p:nvSpPr>
        <p:spPr>
          <a:xfrm>
            <a:off x="10052600" y="389968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Heartbeat MS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C35874-A053-4142-9824-CE71677DEC38}"/>
              </a:ext>
            </a:extLst>
          </p:cNvPr>
          <p:cNvSpPr/>
          <p:nvPr/>
        </p:nvSpPr>
        <p:spPr>
          <a:xfrm>
            <a:off x="10050656" y="4220318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 (CL)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CAE0737-7FAE-490B-8FFC-730563393CD0}"/>
              </a:ext>
            </a:extLst>
          </p:cNvPr>
          <p:cNvSpPr/>
          <p:nvPr/>
        </p:nvSpPr>
        <p:spPr>
          <a:xfrm>
            <a:off x="1577600" y="5531899"/>
            <a:ext cx="1300293" cy="2600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Dashboard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26045B1-1648-4F02-99C4-827E2F5F5B70}"/>
              </a:ext>
            </a:extLst>
          </p:cNvPr>
          <p:cNvSpPr/>
          <p:nvPr/>
        </p:nvSpPr>
        <p:spPr>
          <a:xfrm>
            <a:off x="10060444" y="491809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1B7EE41-0769-4C93-AFBF-86EA7FFA4657}"/>
              </a:ext>
            </a:extLst>
          </p:cNvPr>
          <p:cNvSpPr/>
          <p:nvPr/>
        </p:nvSpPr>
        <p:spPr>
          <a:xfrm>
            <a:off x="10050652" y="526964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DL-Handlers (3)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8DF432F-058C-427D-9B9A-067A88ABE69A}"/>
              </a:ext>
            </a:extLst>
          </p:cNvPr>
          <p:cNvSpPr/>
          <p:nvPr/>
        </p:nvSpPr>
        <p:spPr>
          <a:xfrm>
            <a:off x="10060444" y="5607766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Slice-Analysis MS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D8BDB88-7A77-4DC9-A52F-E18BEA6AA952}"/>
              </a:ext>
            </a:extLst>
          </p:cNvPr>
          <p:cNvSpPr/>
          <p:nvPr/>
        </p:nvSpPr>
        <p:spPr>
          <a:xfrm>
            <a:off x="270915" y="1467318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Homes Rules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BCD1C4-95B2-4AE6-81C1-CD6D77B903D8}"/>
              </a:ext>
            </a:extLst>
          </p:cNvPr>
          <p:cNvCxnSpPr>
            <a:cxnSpLocks/>
          </p:cNvCxnSpPr>
          <p:nvPr/>
        </p:nvCxnSpPr>
        <p:spPr>
          <a:xfrm>
            <a:off x="409510" y="3347680"/>
            <a:ext cx="1130905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D94F1239-1CB0-4EC6-A175-76D4C19FD60D}"/>
              </a:ext>
            </a:extLst>
          </p:cNvPr>
          <p:cNvSpPr/>
          <p:nvPr/>
        </p:nvSpPr>
        <p:spPr>
          <a:xfrm>
            <a:off x="8294775" y="5950422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VESCollector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4A9045C1-4B36-44E3-8D3C-41D84BD863BB}"/>
              </a:ext>
            </a:extLst>
          </p:cNvPr>
          <p:cNvSpPr/>
          <p:nvPr/>
        </p:nvSpPr>
        <p:spPr>
          <a:xfrm>
            <a:off x="10060444" y="593651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680944-1D85-4D2B-9F29-0837C4F85AE7}"/>
              </a:ext>
            </a:extLst>
          </p:cNvPr>
          <p:cNvSpPr/>
          <p:nvPr/>
        </p:nvSpPr>
        <p:spPr>
          <a:xfrm>
            <a:off x="8294772" y="630138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PRH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B08C4EDB-BCF1-483C-9A1D-465F3980A37A}"/>
              </a:ext>
            </a:extLst>
          </p:cNvPr>
          <p:cNvSpPr/>
          <p:nvPr/>
        </p:nvSpPr>
        <p:spPr>
          <a:xfrm>
            <a:off x="10050652" y="629743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HV-VES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FE68400-4183-4F53-89D6-F48AF6CE20FD}"/>
              </a:ext>
            </a:extLst>
          </p:cNvPr>
          <p:cNvSpPr/>
          <p:nvPr/>
        </p:nvSpPr>
        <p:spPr>
          <a:xfrm>
            <a:off x="1604558" y="3481671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Bootstrap</a:t>
            </a: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DAD23AED-DBFE-4FE0-AD2F-6F5446AA5265}"/>
              </a:ext>
            </a:extLst>
          </p:cNvPr>
          <p:cNvSpPr/>
          <p:nvPr/>
        </p:nvSpPr>
        <p:spPr>
          <a:xfrm rot="5400000">
            <a:off x="4597359" y="3478610"/>
            <a:ext cx="251487" cy="63037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4A7F5E-C3A3-47D3-AA8D-366ED3445230}"/>
              </a:ext>
            </a:extLst>
          </p:cNvPr>
          <p:cNvSpPr txBox="1"/>
          <p:nvPr/>
        </p:nvSpPr>
        <p:spPr>
          <a:xfrm>
            <a:off x="3166784" y="6575581"/>
            <a:ext cx="3112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ONAP DCAE Cloudify deployment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2CB92202-5007-49B4-BD3B-4F74EF9D1FDB}"/>
              </a:ext>
            </a:extLst>
          </p:cNvPr>
          <p:cNvSpPr/>
          <p:nvPr/>
        </p:nvSpPr>
        <p:spPr>
          <a:xfrm>
            <a:off x="10012025" y="1922803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SNMPTRap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0F5CDC27-EC32-4202-9D2F-01B2AADD5C72}"/>
              </a:ext>
            </a:extLst>
          </p:cNvPr>
          <p:cNvSpPr/>
          <p:nvPr/>
        </p:nvSpPr>
        <p:spPr>
          <a:xfrm>
            <a:off x="8247757" y="127528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SON-Handler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30C9480E-7156-4C3A-AA77-A28E5959F72F}"/>
              </a:ext>
            </a:extLst>
          </p:cNvPr>
          <p:cNvSpPr/>
          <p:nvPr/>
        </p:nvSpPr>
        <p:spPr>
          <a:xfrm>
            <a:off x="8246357" y="160944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DataFileCollector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8304F3BC-2CDE-4EE1-91D1-A7D8968A085A}"/>
              </a:ext>
            </a:extLst>
          </p:cNvPr>
          <p:cNvSpPr/>
          <p:nvPr/>
        </p:nvSpPr>
        <p:spPr>
          <a:xfrm>
            <a:off x="8256145" y="193801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PM-Mapper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8E3BAFB7-BA01-4193-B0A3-424F8D5947E8}"/>
              </a:ext>
            </a:extLst>
          </p:cNvPr>
          <p:cNvSpPr/>
          <p:nvPr/>
        </p:nvSpPr>
        <p:spPr>
          <a:xfrm>
            <a:off x="8256145" y="227357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RESTConf Collector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3A59ADD4-1D76-44C1-A8A0-5C3A743612FA}"/>
              </a:ext>
            </a:extLst>
          </p:cNvPr>
          <p:cNvSpPr/>
          <p:nvPr/>
        </p:nvSpPr>
        <p:spPr>
          <a:xfrm>
            <a:off x="8246357" y="2616165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BBS-EventProcessor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831A1AB-380F-4244-BC0C-0238AF81AC66}"/>
              </a:ext>
            </a:extLst>
          </p:cNvPr>
          <p:cNvSpPr/>
          <p:nvPr/>
        </p:nvSpPr>
        <p:spPr>
          <a:xfrm>
            <a:off x="8246357" y="295032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VES-Mapper</a:t>
            </a: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FCBFD05D-92CD-47AD-945A-2A835AC833AA}"/>
              </a:ext>
            </a:extLst>
          </p:cNvPr>
          <p:cNvSpPr/>
          <p:nvPr/>
        </p:nvSpPr>
        <p:spPr>
          <a:xfrm>
            <a:off x="10004181" y="125593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Heartbeat MS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E634A6D9-F89B-45BE-9150-F1EC933762CC}"/>
              </a:ext>
            </a:extLst>
          </p:cNvPr>
          <p:cNvSpPr/>
          <p:nvPr/>
        </p:nvSpPr>
        <p:spPr>
          <a:xfrm>
            <a:off x="10002237" y="1576568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TCA-gen2 (CL)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059D2720-F08D-4FBE-88BE-D397D64E4FB8}"/>
              </a:ext>
            </a:extLst>
          </p:cNvPr>
          <p:cNvSpPr/>
          <p:nvPr/>
        </p:nvSpPr>
        <p:spPr>
          <a:xfrm>
            <a:off x="10012025" y="227434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PMSH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62C1A90C-0306-49E5-95A1-E59373B93539}"/>
              </a:ext>
            </a:extLst>
          </p:cNvPr>
          <p:cNvSpPr/>
          <p:nvPr/>
        </p:nvSpPr>
        <p:spPr>
          <a:xfrm>
            <a:off x="10002233" y="2625897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DL-Handlers (3)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A38B2BF4-F0BE-48F3-A81C-7BAE0B4BBAAC}"/>
              </a:ext>
            </a:extLst>
          </p:cNvPr>
          <p:cNvSpPr/>
          <p:nvPr/>
        </p:nvSpPr>
        <p:spPr>
          <a:xfrm>
            <a:off x="10012025" y="2964016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Slice-Analysis MS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81A43A4-2CED-4508-87AC-62910B43BBA0}"/>
              </a:ext>
            </a:extLst>
          </p:cNvPr>
          <p:cNvSpPr txBox="1"/>
          <p:nvPr/>
        </p:nvSpPr>
        <p:spPr>
          <a:xfrm>
            <a:off x="8246000" y="886576"/>
            <a:ext cx="3609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On-demand MS (via helm)</a:t>
            </a:r>
          </a:p>
        </p:txBody>
      </p:sp>
    </p:spTree>
    <p:extLst>
      <p:ext uri="{BB962C8B-B14F-4D97-AF65-F5344CB8AC3E}">
        <p14:creationId xmlns:p14="http://schemas.microsoft.com/office/powerpoint/2010/main" val="1014711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234B51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51592</TotalTime>
  <Words>2536</Words>
  <Application>Microsoft Office PowerPoint</Application>
  <PresentationFormat>Widescreen</PresentationFormat>
  <Paragraphs>1113</Paragraphs>
  <Slides>26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微软雅黑</vt:lpstr>
      <vt:lpstr>华文中宋</vt:lpstr>
      <vt:lpstr>.AppleSystemUIFont</vt:lpstr>
      <vt:lpstr>Abadi</vt:lpstr>
      <vt:lpstr>Arial</vt:lpstr>
      <vt:lpstr>Calibri</vt:lpstr>
      <vt:lpstr>Calibri Light</vt:lpstr>
      <vt:lpstr>Century Gothic</vt:lpstr>
      <vt:lpstr>Office Theme</vt:lpstr>
      <vt:lpstr>Office 主题</vt:lpstr>
      <vt:lpstr>ONAP-Template</vt:lpstr>
      <vt:lpstr>1_Office Theme</vt:lpstr>
      <vt:lpstr>ONAP DCAE Architecture (LONDON)</vt:lpstr>
      <vt:lpstr>ONAP DCAE London Deployment</vt:lpstr>
      <vt:lpstr>ONAP DCAE Architecture (KOHN)</vt:lpstr>
      <vt:lpstr>ONAP DCAE Kohn Deployment</vt:lpstr>
      <vt:lpstr>ONAP DCAE Architecture (Jakarta) - RC</vt:lpstr>
      <vt:lpstr>ONAP DCAE Architecture (Jakarta)</vt:lpstr>
      <vt:lpstr>ONAP DCAE Jakarta Deployment</vt:lpstr>
      <vt:lpstr>ONAP DCAE Architecture (FMO)</vt:lpstr>
      <vt:lpstr>DCAE Istanbul Deployment </vt:lpstr>
      <vt:lpstr>DCAE Istanbul Architecture</vt:lpstr>
      <vt:lpstr>DCAE Transformation (Target)</vt:lpstr>
      <vt:lpstr>ONAP DCAE Honolulu Deployment </vt:lpstr>
      <vt:lpstr>DCAE Architecture (Honolulu)</vt:lpstr>
      <vt:lpstr>DCAE Architecture (Guilin)</vt:lpstr>
      <vt:lpstr>PowerPoint Presentation</vt:lpstr>
      <vt:lpstr>DCAE Architecture (Guilin) – M1</vt:lpstr>
      <vt:lpstr>PowerPoint Presentation</vt:lpstr>
      <vt:lpstr>DCAE MOD Internal Architecture</vt:lpstr>
      <vt:lpstr>PowerPoint Presentation</vt:lpstr>
      <vt:lpstr>Frankfurt – ML-Enabled Self Serve Control Loops using DCAE MOD</vt:lpstr>
      <vt:lpstr>DCAE Architecture (El-Alto)</vt:lpstr>
      <vt:lpstr>PowerPoint Presentation</vt:lpstr>
      <vt:lpstr>PowerPoint Presentation</vt:lpstr>
      <vt:lpstr>DataLake Architecture  – DCAE recommendation</vt:lpstr>
      <vt:lpstr>DCAE DL Support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VENKATESH KUMAR, VIJAY</dc:creator>
  <cp:lastModifiedBy>VENKATESH KUMAR, VIJAY</cp:lastModifiedBy>
  <cp:revision>208</cp:revision>
  <cp:lastPrinted>2022-06-17T15:13:53Z</cp:lastPrinted>
  <dcterms:created xsi:type="dcterms:W3CDTF">2018-09-19T02:39:19Z</dcterms:created>
  <dcterms:modified xsi:type="dcterms:W3CDTF">2023-03-02T16:30:55Z</dcterms:modified>
</cp:coreProperties>
</file>