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3" autoAdjust="0"/>
    <p:restoredTop sz="94660"/>
  </p:normalViewPr>
  <p:slideViewPr>
    <p:cSldViewPr snapToGrid="0">
      <p:cViewPr varScale="1">
        <p:scale>
          <a:sx n="70" d="100"/>
          <a:sy n="70" d="100"/>
        </p:scale>
        <p:origin x="46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 smtClean="0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978674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432653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869946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1227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729131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42122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41400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722506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262700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057134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932976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E7D421-8CE4-4F19-BE4B-2C0A0F6FCEE0}" type="datetimeFigureOut">
              <a:rPr lang="zh-CN" altLang="en-US" smtClean="0"/>
              <a:t>2020/4/15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09205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1137936" y="1036029"/>
            <a:ext cx="8511615" cy="5103267"/>
            <a:chOff x="5325048" y="1036488"/>
            <a:chExt cx="6767508" cy="5302728"/>
          </a:xfrm>
        </p:grpSpPr>
        <p:sp>
          <p:nvSpPr>
            <p:cNvPr id="7" name="Rectangle 6"/>
            <p:cNvSpPr/>
            <p:nvPr/>
          </p:nvSpPr>
          <p:spPr>
            <a:xfrm>
              <a:off x="9317600" y="5901703"/>
              <a:ext cx="1171129" cy="437513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APPC</a:t>
              </a:r>
            </a:p>
          </p:txBody>
        </p:sp>
        <p:sp>
          <p:nvSpPr>
            <p:cNvPr id="8" name="Rectangle 7"/>
            <p:cNvSpPr/>
            <p:nvPr/>
          </p:nvSpPr>
          <p:spPr>
            <a:xfrm>
              <a:off x="9102852" y="5556291"/>
              <a:ext cx="1252575" cy="419393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VFC</a:t>
              </a:r>
            </a:p>
          </p:txBody>
        </p:sp>
        <p:sp>
          <p:nvSpPr>
            <p:cNvPr id="9" name="Rectangle 8"/>
            <p:cNvSpPr/>
            <p:nvPr/>
          </p:nvSpPr>
          <p:spPr>
            <a:xfrm>
              <a:off x="6475947" y="1879015"/>
              <a:ext cx="4466155" cy="3188340"/>
            </a:xfrm>
            <a:prstGeom prst="rect">
              <a:avLst/>
            </a:prstGeom>
            <a:gradFill flip="none" rotWithShape="1">
              <a:gsLst>
                <a:gs pos="0">
                  <a:srgbClr val="009893">
                    <a:tint val="66000"/>
                    <a:satMod val="160000"/>
                  </a:srgbClr>
                </a:gs>
                <a:gs pos="50000">
                  <a:srgbClr val="009893">
                    <a:tint val="44500"/>
                    <a:satMod val="160000"/>
                  </a:srgbClr>
                </a:gs>
                <a:gs pos="100000">
                  <a:srgbClr val="009893">
                    <a:tint val="23500"/>
                    <a:satMod val="160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lIns="182880" tIns="45707" rIns="182880" bIns="45707" rtlCol="0" anchor="t" anchorCtr="0"/>
            <a:lstStyle/>
            <a:p>
              <a:pPr defTabSz="914134">
                <a:defRPr/>
              </a:pPr>
              <a:r>
                <a:rPr lang="en-US" sz="1200" kern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SO</a:t>
              </a:r>
              <a:endParaRPr lang="en-US" sz="1200" kern="0" dirty="0">
                <a:solidFill>
                  <a:prstClr val="white"/>
                </a:solidFill>
              </a:endParaRPr>
            </a:p>
          </p:txBody>
        </p:sp>
        <p:sp>
          <p:nvSpPr>
            <p:cNvPr id="10" name="Rounded Rectangle 9"/>
            <p:cNvSpPr/>
            <p:nvPr/>
          </p:nvSpPr>
          <p:spPr>
            <a:xfrm>
              <a:off x="8784610" y="2773555"/>
              <a:ext cx="1936617" cy="1070692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t" anchorCtr="1"/>
            <a:lstStyle/>
            <a:p>
              <a:pPr algn="ctr" defTabSz="914134"/>
              <a:r>
                <a:rPr lang="en-US" sz="800" b="1" kern="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BPEL Execution Engine</a:t>
              </a:r>
            </a:p>
          </p:txBody>
        </p:sp>
        <p:sp>
          <p:nvSpPr>
            <p:cNvPr id="11" name="Rounded Rectangle 10"/>
            <p:cNvSpPr/>
            <p:nvPr/>
          </p:nvSpPr>
          <p:spPr>
            <a:xfrm>
              <a:off x="7049339" y="2013844"/>
              <a:ext cx="3469197" cy="584068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t" anchorCtr="1"/>
            <a:lstStyle/>
            <a:p>
              <a:pPr algn="ctr" defTabSz="914134">
                <a:defRPr/>
              </a:pPr>
              <a:r>
                <a:rPr lang="en-US" sz="800" b="1" kern="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API </a:t>
              </a:r>
              <a:r>
                <a:rPr lang="en-US" sz="800" b="1" kern="0" dirty="0" smtClean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Handler</a:t>
              </a:r>
              <a:endParaRPr lang="en-US" sz="800" b="1" kern="0" dirty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12" name="Rounded Rectangle 11"/>
            <p:cNvSpPr/>
            <p:nvPr/>
          </p:nvSpPr>
          <p:spPr>
            <a:xfrm>
              <a:off x="6896379" y="2836866"/>
              <a:ext cx="1398992" cy="860618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t" anchorCtr="1"/>
            <a:lstStyle/>
            <a:p>
              <a:pPr algn="ctr" defTabSz="914134"/>
              <a:r>
                <a:rPr lang="en-US" sz="800" b="1" kern="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                Data Stores</a:t>
              </a: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6940868" y="1100892"/>
              <a:ext cx="1809547" cy="358217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 smtClean="0">
                  <a:solidFill>
                    <a:prstClr val="black"/>
                  </a:solidFill>
                </a:rPr>
                <a:t>ONAP Portal</a:t>
              </a:r>
              <a:endParaRPr lang="en-US" sz="1100" kern="0" dirty="0">
                <a:solidFill>
                  <a:prstClr val="black"/>
                </a:solidFill>
              </a:endParaRPr>
            </a:p>
          </p:txBody>
        </p:sp>
        <p:cxnSp>
          <p:nvCxnSpPr>
            <p:cNvPr id="14" name="Straight Arrow Connector 13"/>
            <p:cNvCxnSpPr/>
            <p:nvPr/>
          </p:nvCxnSpPr>
          <p:spPr>
            <a:xfrm>
              <a:off x="7859554" y="1440996"/>
              <a:ext cx="1" cy="495060"/>
            </a:xfrm>
            <a:prstGeom prst="straightConnector1">
              <a:avLst/>
            </a:prstGeom>
            <a:noFill/>
            <a:ln w="28575" cap="flat" cmpd="sng" algn="ctr">
              <a:solidFill>
                <a:sysClr val="windowText" lastClr="000000">
                  <a:lumMod val="50000"/>
                  <a:lumOff val="50000"/>
                </a:sysClr>
              </a:solidFill>
              <a:prstDash val="solid"/>
              <a:tailEnd type="arrow"/>
            </a:ln>
            <a:effectLst/>
          </p:spPr>
        </p:cxnSp>
        <p:sp>
          <p:nvSpPr>
            <p:cNvPr id="15" name="Rectangle 14"/>
            <p:cNvSpPr/>
            <p:nvPr/>
          </p:nvSpPr>
          <p:spPr>
            <a:xfrm>
              <a:off x="7141059" y="2233648"/>
              <a:ext cx="3275161" cy="290297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Request Handlers</a:t>
              </a:r>
            </a:p>
          </p:txBody>
        </p:sp>
        <p:grpSp>
          <p:nvGrpSpPr>
            <p:cNvPr id="16" name="Group 51"/>
            <p:cNvGrpSpPr/>
            <p:nvPr/>
          </p:nvGrpSpPr>
          <p:grpSpPr>
            <a:xfrm>
              <a:off x="9892041" y="3012981"/>
              <a:ext cx="693119" cy="423955"/>
              <a:chOff x="8036644" y="2566607"/>
              <a:chExt cx="1147459" cy="456105"/>
            </a:xfrm>
            <a:solidFill>
              <a:schemeClr val="bg1"/>
            </a:solidFill>
          </p:grpSpPr>
          <p:sp>
            <p:nvSpPr>
              <p:cNvPr id="58" name="Rectangle 57"/>
              <p:cNvSpPr/>
              <p:nvPr/>
            </p:nvSpPr>
            <p:spPr>
              <a:xfrm>
                <a:off x="8036644" y="2566607"/>
                <a:ext cx="1147459" cy="456105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</a:schemeClr>
              </a:solidFill>
              <a:ln w="25400" cap="flat" cmpd="sng" algn="ctr">
                <a:noFill/>
                <a:prstDash val="solid"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txBody>
              <a:bodyPr lIns="91413" tIns="45707" rIns="91413" bIns="45707" rtlCol="0" anchor="ctr"/>
              <a:lstStyle/>
              <a:p>
                <a:pPr algn="ctr" defTabSz="914134"/>
                <a:r>
                  <a:rPr lang="en-US" sz="700" kern="0" dirty="0">
                    <a:solidFill>
                      <a:prstClr val="black"/>
                    </a:solidFill>
                  </a:rPr>
                  <a:t>Service Recipe</a:t>
                </a:r>
              </a:p>
            </p:txBody>
          </p:sp>
          <p:grpSp>
            <p:nvGrpSpPr>
              <p:cNvPr id="59" name="Group 58"/>
              <p:cNvGrpSpPr/>
              <p:nvPr/>
            </p:nvGrpSpPr>
            <p:grpSpPr>
              <a:xfrm>
                <a:off x="8266729" y="2623793"/>
                <a:ext cx="714703" cy="250564"/>
                <a:chOff x="9249089" y="4917258"/>
                <a:chExt cx="614837" cy="333737"/>
              </a:xfrm>
              <a:grpFill/>
            </p:grpSpPr>
            <p:sp>
              <p:nvSpPr>
                <p:cNvPr id="60" name="Rectangle 59"/>
                <p:cNvSpPr/>
                <p:nvPr/>
              </p:nvSpPr>
              <p:spPr>
                <a:xfrm>
                  <a:off x="9506074" y="4917258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61" name="Oval 60"/>
                <p:cNvSpPr/>
                <p:nvPr/>
              </p:nvSpPr>
              <p:spPr>
                <a:xfrm>
                  <a:off x="9249089" y="4923188"/>
                  <a:ext cx="109728" cy="120498"/>
                </a:xfrm>
                <a:prstGeom prst="ellipse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62" name="Straight Arrow Connector 61"/>
                <p:cNvCxnSpPr>
                  <a:stCxn id="61" idx="6"/>
                  <a:endCxn id="60" idx="1"/>
                </p:cNvCxnSpPr>
                <p:nvPr/>
              </p:nvCxnSpPr>
              <p:spPr>
                <a:xfrm flipV="1">
                  <a:off x="9358817" y="4977507"/>
                  <a:ext cx="147257" cy="593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63" name="Rectangle 62"/>
                <p:cNvSpPr/>
                <p:nvPr/>
              </p:nvSpPr>
              <p:spPr>
                <a:xfrm>
                  <a:off x="9742815" y="4920223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64" name="Rectangle 63"/>
                <p:cNvSpPr/>
                <p:nvPr/>
              </p:nvSpPr>
              <p:spPr>
                <a:xfrm>
                  <a:off x="9513075" y="5130497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65" name="Straight Arrow Connector 64"/>
                <p:cNvCxnSpPr>
                  <a:endCxn id="63" idx="1"/>
                </p:cNvCxnSpPr>
                <p:nvPr/>
              </p:nvCxnSpPr>
              <p:spPr>
                <a:xfrm flipV="1">
                  <a:off x="9615802" y="4980472"/>
                  <a:ext cx="127013" cy="2965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cxnSp>
              <p:nvCxnSpPr>
                <p:cNvPr id="66" name="Straight Arrow Connector 65"/>
                <p:cNvCxnSpPr>
                  <a:stCxn id="61" idx="5"/>
                  <a:endCxn id="64" idx="1"/>
                </p:cNvCxnSpPr>
                <p:nvPr/>
              </p:nvCxnSpPr>
              <p:spPr>
                <a:xfrm>
                  <a:off x="9342748" y="5026039"/>
                  <a:ext cx="170327" cy="164707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67" name="Rectangle 66"/>
                <p:cNvSpPr/>
                <p:nvPr/>
              </p:nvSpPr>
              <p:spPr>
                <a:xfrm>
                  <a:off x="9754198" y="5130497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68" name="Straight Arrow Connector 67"/>
                <p:cNvCxnSpPr>
                  <a:stCxn id="64" idx="3"/>
                  <a:endCxn id="67" idx="1"/>
                </p:cNvCxnSpPr>
                <p:nvPr/>
              </p:nvCxnSpPr>
              <p:spPr>
                <a:xfrm>
                  <a:off x="9622803" y="5190746"/>
                  <a:ext cx="131395" cy="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</p:grpSp>
        </p:grpSp>
        <p:grpSp>
          <p:nvGrpSpPr>
            <p:cNvPr id="17" name="Group 68"/>
            <p:cNvGrpSpPr/>
            <p:nvPr/>
          </p:nvGrpSpPr>
          <p:grpSpPr>
            <a:xfrm>
              <a:off x="9088481" y="3289882"/>
              <a:ext cx="667176" cy="453721"/>
              <a:chOff x="3844559" y="2368432"/>
              <a:chExt cx="987124" cy="592725"/>
            </a:xfrm>
            <a:solidFill>
              <a:schemeClr val="bg1"/>
            </a:solidFill>
          </p:grpSpPr>
          <p:sp>
            <p:nvSpPr>
              <p:cNvPr id="47" name="Rectangle 46"/>
              <p:cNvSpPr/>
              <p:nvPr/>
            </p:nvSpPr>
            <p:spPr>
              <a:xfrm>
                <a:off x="3844559" y="2368432"/>
                <a:ext cx="987124" cy="592725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</a:schemeClr>
              </a:solidFill>
              <a:ln w="25400" cap="flat" cmpd="sng" algn="ctr">
                <a:noFill/>
                <a:prstDash val="solid"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txBody>
              <a:bodyPr lIns="91413" tIns="45707" rIns="91413" bIns="45707" rtlCol="0" anchor="ctr"/>
              <a:lstStyle/>
              <a:p>
                <a:pPr algn="ctr" defTabSz="914134"/>
                <a:r>
                  <a:rPr lang="en-US" sz="700" kern="0" dirty="0">
                    <a:solidFill>
                      <a:prstClr val="black"/>
                    </a:solidFill>
                  </a:rPr>
                  <a:t>Service Recipe</a:t>
                </a:r>
              </a:p>
            </p:txBody>
          </p:sp>
          <p:grpSp>
            <p:nvGrpSpPr>
              <p:cNvPr id="48" name="Group 70"/>
              <p:cNvGrpSpPr/>
              <p:nvPr/>
            </p:nvGrpSpPr>
            <p:grpSpPr>
              <a:xfrm>
                <a:off x="3892513" y="2573232"/>
                <a:ext cx="835326" cy="333737"/>
                <a:chOff x="9353174" y="5065671"/>
                <a:chExt cx="835326" cy="303908"/>
              </a:xfrm>
              <a:grpFill/>
            </p:grpSpPr>
            <p:sp>
              <p:nvSpPr>
                <p:cNvPr id="49" name="Rectangle 48"/>
                <p:cNvSpPr/>
                <p:nvPr/>
              </p:nvSpPr>
              <p:spPr>
                <a:xfrm>
                  <a:off x="9610159" y="506567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50" name="Oval 49"/>
                <p:cNvSpPr/>
                <p:nvPr/>
              </p:nvSpPr>
              <p:spPr>
                <a:xfrm>
                  <a:off x="9353174" y="5071071"/>
                  <a:ext cx="109728" cy="109728"/>
                </a:xfrm>
                <a:prstGeom prst="ellipse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51" name="Straight Arrow Connector 50"/>
                <p:cNvCxnSpPr>
                  <a:stCxn id="50" idx="6"/>
                  <a:endCxn id="49" idx="1"/>
                </p:cNvCxnSpPr>
                <p:nvPr/>
              </p:nvCxnSpPr>
              <p:spPr>
                <a:xfrm flipV="1">
                  <a:off x="9462902" y="5120535"/>
                  <a:ext cx="147257" cy="540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52" name="Rectangle 51"/>
                <p:cNvSpPr/>
                <p:nvPr/>
              </p:nvSpPr>
              <p:spPr>
                <a:xfrm>
                  <a:off x="9846900" y="506837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53" name="Rectangle 52"/>
                <p:cNvSpPr/>
                <p:nvPr/>
              </p:nvSpPr>
              <p:spPr>
                <a:xfrm>
                  <a:off x="9845859" y="525985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54" name="Straight Arrow Connector 53"/>
                <p:cNvCxnSpPr>
                  <a:endCxn id="52" idx="1"/>
                </p:cNvCxnSpPr>
                <p:nvPr/>
              </p:nvCxnSpPr>
              <p:spPr>
                <a:xfrm flipV="1">
                  <a:off x="9719887" y="5123235"/>
                  <a:ext cx="127013" cy="270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cxnSp>
              <p:nvCxnSpPr>
                <p:cNvPr id="55" name="Straight Arrow Connector 54"/>
                <p:cNvCxnSpPr>
                  <a:stCxn id="49" idx="2"/>
                  <a:endCxn id="53" idx="1"/>
                </p:cNvCxnSpPr>
                <p:nvPr/>
              </p:nvCxnSpPr>
              <p:spPr>
                <a:xfrm>
                  <a:off x="9665023" y="5175399"/>
                  <a:ext cx="180836" cy="139316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56" name="Rectangle 55"/>
                <p:cNvSpPr/>
                <p:nvPr/>
              </p:nvSpPr>
              <p:spPr>
                <a:xfrm>
                  <a:off x="10078772" y="507107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57" name="Straight Arrow Connector 56"/>
                <p:cNvCxnSpPr>
                  <a:endCxn id="56" idx="1"/>
                </p:cNvCxnSpPr>
                <p:nvPr/>
              </p:nvCxnSpPr>
              <p:spPr>
                <a:xfrm>
                  <a:off x="9956628" y="5120535"/>
                  <a:ext cx="122144" cy="540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</p:grpSp>
        </p:grpSp>
        <p:sp>
          <p:nvSpPr>
            <p:cNvPr id="18" name="Can 17"/>
            <p:cNvSpPr/>
            <p:nvPr/>
          </p:nvSpPr>
          <p:spPr bwMode="auto">
            <a:xfrm>
              <a:off x="7692180" y="3169188"/>
              <a:ext cx="387328" cy="409174"/>
            </a:xfrm>
            <a:prstGeom prst="can">
              <a:avLst/>
            </a:prstGeom>
            <a:solidFill>
              <a:srgbClr val="BCE4FC"/>
            </a:solidFill>
            <a:ln w="12700" cap="flat" cmpd="sng" algn="ctr">
              <a:solidFill>
                <a:srgbClr val="00206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68652" tIns="34326" rIns="68652" bIns="34326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6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</a:rPr>
                <a:t>Request DB</a:t>
              </a:r>
            </a:p>
          </p:txBody>
        </p:sp>
        <p:sp>
          <p:nvSpPr>
            <p:cNvPr id="19" name="Rounded Rectangle 18"/>
            <p:cNvSpPr/>
            <p:nvPr/>
          </p:nvSpPr>
          <p:spPr>
            <a:xfrm>
              <a:off x="6940868" y="4158491"/>
              <a:ext cx="3885181" cy="784832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ctr" anchorCtr="0"/>
            <a:lstStyle/>
            <a:p>
              <a:pPr defTabSz="914134">
                <a:defRPr/>
              </a:pPr>
              <a:r>
                <a:rPr lang="en-US" sz="1050" b="1" kern="0" dirty="0" smtClean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Adapters</a:t>
              </a:r>
            </a:p>
          </p:txBody>
        </p:sp>
        <p:sp>
          <p:nvSpPr>
            <p:cNvPr id="20" name="Rectangle 19"/>
            <p:cNvSpPr/>
            <p:nvPr/>
          </p:nvSpPr>
          <p:spPr>
            <a:xfrm>
              <a:off x="6798966" y="3610453"/>
              <a:ext cx="511862" cy="448745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HEAT Templates</a:t>
              </a:r>
            </a:p>
          </p:txBody>
        </p:sp>
        <p:sp>
          <p:nvSpPr>
            <p:cNvPr id="21" name="Rectangle 20"/>
            <p:cNvSpPr/>
            <p:nvPr/>
          </p:nvSpPr>
          <p:spPr>
            <a:xfrm>
              <a:off x="7596741" y="4311804"/>
              <a:ext cx="672533" cy="427445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900" kern="0" dirty="0">
                  <a:solidFill>
                    <a:prstClr val="black"/>
                  </a:solidFill>
                </a:rPr>
                <a:t>VNF Resource Adapter</a:t>
              </a:r>
            </a:p>
          </p:txBody>
        </p:sp>
        <p:sp>
          <p:nvSpPr>
            <p:cNvPr id="22" name="Rectangle 21"/>
            <p:cNvSpPr/>
            <p:nvPr/>
          </p:nvSpPr>
          <p:spPr>
            <a:xfrm>
              <a:off x="8391133" y="4312804"/>
              <a:ext cx="714476" cy="409656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000" kern="0" dirty="0" smtClean="0">
                  <a:solidFill>
                    <a:prstClr val="black"/>
                  </a:solidFill>
                </a:rPr>
                <a:t>Controller </a:t>
              </a:r>
              <a:endParaRPr lang="en-US" sz="1000" kern="0" dirty="0" smtClean="0">
                <a:solidFill>
                  <a:prstClr val="black"/>
                </a:solidFill>
              </a:endParaRPr>
            </a:p>
            <a:p>
              <a:pPr algn="ctr" defTabSz="914134"/>
              <a:r>
                <a:rPr lang="en-US" sz="1000" kern="0" dirty="0" smtClean="0">
                  <a:solidFill>
                    <a:prstClr val="black"/>
                  </a:solidFill>
                </a:rPr>
                <a:t>Adapter</a:t>
              </a:r>
              <a:endParaRPr lang="en-US" sz="1000" kern="0" dirty="0">
                <a:solidFill>
                  <a:prstClr val="black"/>
                </a:solidFill>
              </a:endParaRPr>
            </a:p>
          </p:txBody>
        </p:sp>
        <p:sp>
          <p:nvSpPr>
            <p:cNvPr id="23" name="Rounded Rectangle 22"/>
            <p:cNvSpPr/>
            <p:nvPr/>
          </p:nvSpPr>
          <p:spPr>
            <a:xfrm>
              <a:off x="7296444" y="5545826"/>
              <a:ext cx="1292628" cy="510867"/>
            </a:xfrm>
            <a:prstGeom prst="round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Multi Cloud</a:t>
              </a:r>
            </a:p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(Open stack)</a:t>
              </a:r>
            </a:p>
          </p:txBody>
        </p:sp>
        <p:sp>
          <p:nvSpPr>
            <p:cNvPr id="24" name="Rectangle 23"/>
            <p:cNvSpPr/>
            <p:nvPr/>
          </p:nvSpPr>
          <p:spPr>
            <a:xfrm>
              <a:off x="8973148" y="5213718"/>
              <a:ext cx="1245483" cy="445988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 smtClean="0">
                  <a:solidFill>
                    <a:prstClr val="black"/>
                  </a:solidFill>
                </a:rPr>
                <a:t>SDNC</a:t>
              </a:r>
              <a:endParaRPr lang="en-US" sz="1100" kern="0" dirty="0">
                <a:solidFill>
                  <a:prstClr val="black"/>
                </a:solidFill>
              </a:endParaRPr>
            </a:p>
          </p:txBody>
        </p:sp>
        <p:sp>
          <p:nvSpPr>
            <p:cNvPr id="25" name="Rectangle 24"/>
            <p:cNvSpPr/>
            <p:nvPr/>
          </p:nvSpPr>
          <p:spPr>
            <a:xfrm>
              <a:off x="11296396" y="3484101"/>
              <a:ext cx="796160" cy="855744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AAI</a:t>
              </a:r>
            </a:p>
          </p:txBody>
        </p:sp>
        <p:cxnSp>
          <p:nvCxnSpPr>
            <p:cNvPr id="26" name="Elbow Connector 25"/>
            <p:cNvCxnSpPr>
              <a:endCxn id="10" idx="1"/>
            </p:cNvCxnSpPr>
            <p:nvPr/>
          </p:nvCxnSpPr>
          <p:spPr>
            <a:xfrm rot="16200000" flipH="1">
              <a:off x="8372114" y="2896409"/>
              <a:ext cx="710987" cy="114003"/>
            </a:xfrm>
            <a:prstGeom prst="bentConnector2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Arrow Connector 26"/>
            <p:cNvCxnSpPr>
              <a:stCxn id="47" idx="2"/>
            </p:cNvCxnSpPr>
            <p:nvPr/>
          </p:nvCxnSpPr>
          <p:spPr>
            <a:xfrm>
              <a:off x="9422069" y="3743606"/>
              <a:ext cx="0" cy="414888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Arrow Connector 27"/>
            <p:cNvCxnSpPr/>
            <p:nvPr/>
          </p:nvCxnSpPr>
          <p:spPr>
            <a:xfrm>
              <a:off x="10728577" y="3973943"/>
              <a:ext cx="514229" cy="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Arrow Connector 28"/>
            <p:cNvCxnSpPr/>
            <p:nvPr/>
          </p:nvCxnSpPr>
          <p:spPr>
            <a:xfrm flipH="1">
              <a:off x="7708675" y="2523947"/>
              <a:ext cx="1" cy="300305"/>
            </a:xfrm>
            <a:prstGeom prst="straightConnector1">
              <a:avLst/>
            </a:prstGeom>
            <a:ln w="19050">
              <a:solidFill>
                <a:schemeClr val="tx1"/>
              </a:solidFill>
              <a:prstDash val="sysDash"/>
              <a:headEnd type="arrow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Elbow Connector 29"/>
            <p:cNvCxnSpPr/>
            <p:nvPr/>
          </p:nvCxnSpPr>
          <p:spPr>
            <a:xfrm rot="10800000" flipV="1">
              <a:off x="8295373" y="3548637"/>
              <a:ext cx="483270" cy="1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tx1"/>
              </a:solidFill>
              <a:prstDash val="sys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TextBox 30"/>
            <p:cNvSpPr txBox="1"/>
            <p:nvPr/>
          </p:nvSpPr>
          <p:spPr>
            <a:xfrm>
              <a:off x="10945432" y="3597447"/>
              <a:ext cx="320891" cy="207847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lIns="0" tIns="45707" rIns="0" bIns="45707" rtlCol="0" anchor="ctr" anchorCtr="0">
              <a:spAutoFit/>
            </a:bodyPr>
            <a:lstStyle/>
            <a:p>
              <a:pPr algn="ctr" defTabSz="914134">
                <a:defRPr/>
              </a:pPr>
              <a:r>
                <a:rPr lang="en-US" sz="700" b="1" i="1" kern="0" dirty="0" smtClean="0">
                  <a:solidFill>
                    <a:prstClr val="black"/>
                  </a:solidFill>
                </a:rPr>
                <a:t>REST</a:t>
              </a:r>
              <a:endParaRPr lang="en-US" sz="700" b="1" i="1" kern="0" dirty="0">
                <a:solidFill>
                  <a:prstClr val="black"/>
                </a:solidFill>
              </a:endParaRP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7371117" y="5189804"/>
              <a:ext cx="503853" cy="255818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lIns="0" tIns="45707" rIns="0" bIns="45707" rtlCol="0" anchor="ctr" anchorCtr="0">
              <a:spAutoFit/>
            </a:bodyPr>
            <a:lstStyle/>
            <a:p>
              <a:pPr algn="ctr" defTabSz="914134">
                <a:defRPr/>
              </a:pPr>
              <a:r>
                <a:rPr lang="en-US" sz="500" b="1" i="1" kern="0" dirty="0" smtClean="0">
                  <a:solidFill>
                    <a:prstClr val="black"/>
                  </a:solidFill>
                </a:rPr>
                <a:t>KEYSTONE/ HEAT  / REST</a:t>
              </a:r>
              <a:endParaRPr lang="en-US" sz="500" b="1" i="1" kern="0" dirty="0">
                <a:solidFill>
                  <a:prstClr val="black"/>
                </a:solidFill>
              </a:endParaRPr>
            </a:p>
          </p:txBody>
        </p:sp>
        <p:sp>
          <p:nvSpPr>
            <p:cNvPr id="33" name="Rectangle 32"/>
            <p:cNvSpPr/>
            <p:nvPr/>
          </p:nvSpPr>
          <p:spPr>
            <a:xfrm>
              <a:off x="6798966" y="2773557"/>
              <a:ext cx="511862" cy="429902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Service</a:t>
              </a:r>
              <a:br>
                <a:rPr lang="en-US" sz="700" kern="0" dirty="0">
                  <a:solidFill>
                    <a:prstClr val="black"/>
                  </a:solidFill>
                </a:rPr>
              </a:br>
              <a:r>
                <a:rPr lang="en-US" sz="700" kern="0" dirty="0">
                  <a:solidFill>
                    <a:prstClr val="black"/>
                  </a:solidFill>
                </a:rPr>
                <a:t>Recipes</a:t>
              </a:r>
            </a:p>
          </p:txBody>
        </p:sp>
        <p:cxnSp>
          <p:nvCxnSpPr>
            <p:cNvPr id="34" name="Straight Arrow Connector 33"/>
            <p:cNvCxnSpPr/>
            <p:nvPr/>
          </p:nvCxnSpPr>
          <p:spPr>
            <a:xfrm flipV="1">
              <a:off x="7595875" y="3707483"/>
              <a:ext cx="0" cy="451009"/>
            </a:xfrm>
            <a:prstGeom prst="straightConnector1">
              <a:avLst/>
            </a:prstGeom>
            <a:ln w="19050">
              <a:solidFill>
                <a:schemeClr val="tx1"/>
              </a:solidFill>
              <a:prstDash val="sysDash"/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Can 34"/>
            <p:cNvSpPr/>
            <p:nvPr/>
          </p:nvSpPr>
          <p:spPr bwMode="auto">
            <a:xfrm>
              <a:off x="7096502" y="3169191"/>
              <a:ext cx="445824" cy="409174"/>
            </a:xfrm>
            <a:prstGeom prst="can">
              <a:avLst/>
            </a:prstGeom>
            <a:solidFill>
              <a:srgbClr val="B9F0FF"/>
            </a:solidFill>
            <a:ln w="12700" cap="flat" cmpd="sng" algn="ctr">
              <a:solidFill>
                <a:srgbClr val="00206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68652" tIns="34326" rIns="68652" bIns="34326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600" kern="0" dirty="0">
                  <a:solidFill>
                    <a:prstClr val="black"/>
                  </a:solidFill>
                  <a:latin typeface="Calibri"/>
                </a:rPr>
                <a:t>Catalog</a:t>
              </a:r>
              <a:br>
                <a:rPr lang="en-US" sz="600" kern="0" dirty="0">
                  <a:solidFill>
                    <a:prstClr val="black"/>
                  </a:solidFill>
                  <a:latin typeface="Calibri"/>
                </a:rPr>
              </a:br>
              <a:r>
                <a:rPr lang="en-US" sz="600" kern="0" dirty="0">
                  <a:solidFill>
                    <a:prstClr val="black"/>
                  </a:solidFill>
                  <a:latin typeface="Calibri"/>
                </a:rPr>
                <a:t>DB</a:t>
              </a:r>
            </a:p>
          </p:txBody>
        </p:sp>
        <p:cxnSp>
          <p:nvCxnSpPr>
            <p:cNvPr id="36" name="Straight Arrow Connector 35"/>
            <p:cNvCxnSpPr/>
            <p:nvPr/>
          </p:nvCxnSpPr>
          <p:spPr>
            <a:xfrm>
              <a:off x="9754329" y="1492115"/>
              <a:ext cx="0" cy="437039"/>
            </a:xfrm>
            <a:prstGeom prst="straightConnector1">
              <a:avLst/>
            </a:prstGeom>
            <a:noFill/>
            <a:ln w="28575" cap="flat" cmpd="sng" algn="ctr">
              <a:solidFill>
                <a:sysClr val="windowText" lastClr="000000">
                  <a:lumMod val="50000"/>
                  <a:lumOff val="50000"/>
                </a:sysClr>
              </a:solidFill>
              <a:prstDash val="solid"/>
              <a:tailEnd type="arrow"/>
            </a:ln>
            <a:effectLst/>
          </p:spPr>
        </p:cxnSp>
        <p:sp>
          <p:nvSpPr>
            <p:cNvPr id="37" name="Rectangle 36"/>
            <p:cNvSpPr/>
            <p:nvPr/>
          </p:nvSpPr>
          <p:spPr>
            <a:xfrm>
              <a:off x="9105375" y="1097907"/>
              <a:ext cx="1746073" cy="358217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OSS/BSS</a:t>
              </a:r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325048" y="1900679"/>
              <a:ext cx="797047" cy="889233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SDC</a:t>
              </a:r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10889812" y="1036488"/>
              <a:ext cx="859348" cy="543670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/>
                <a:t>…</a:t>
              </a:r>
              <a:endParaRPr lang="en-US" sz="2800" b="1" dirty="0"/>
            </a:p>
          </p:txBody>
        </p:sp>
        <p:cxnSp>
          <p:nvCxnSpPr>
            <p:cNvPr id="40" name="Elbow Connector 39"/>
            <p:cNvCxnSpPr>
              <a:stCxn id="38" idx="2"/>
            </p:cNvCxnSpPr>
            <p:nvPr/>
          </p:nvCxnSpPr>
          <p:spPr>
            <a:xfrm rot="16200000" flipH="1">
              <a:off x="6121086" y="2392397"/>
              <a:ext cx="280367" cy="1075394"/>
            </a:xfrm>
            <a:prstGeom prst="bentConnector2">
              <a:avLst/>
            </a:prstGeom>
            <a:ln w="19050">
              <a:solidFill>
                <a:schemeClr val="tx1">
                  <a:lumMod val="65000"/>
                  <a:lumOff val="35000"/>
                </a:schemeClr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Elbow Connector 40"/>
            <p:cNvCxnSpPr>
              <a:stCxn id="38" idx="2"/>
            </p:cNvCxnSpPr>
            <p:nvPr/>
          </p:nvCxnSpPr>
          <p:spPr>
            <a:xfrm rot="16200000" flipH="1">
              <a:off x="5767205" y="2746278"/>
              <a:ext cx="968715" cy="1055984"/>
            </a:xfrm>
            <a:prstGeom prst="bentConnector2">
              <a:avLst/>
            </a:prstGeom>
            <a:ln w="19050">
              <a:solidFill>
                <a:schemeClr val="tx1"/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Rectangle 42"/>
            <p:cNvSpPr/>
            <p:nvPr/>
          </p:nvSpPr>
          <p:spPr>
            <a:xfrm>
              <a:off x="9998840" y="3911974"/>
              <a:ext cx="719313" cy="166512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AAI </a:t>
              </a:r>
              <a:r>
                <a:rPr lang="en-US" sz="700" kern="0" dirty="0" err="1">
                  <a:solidFill>
                    <a:prstClr val="black"/>
                  </a:solidFill>
                </a:rPr>
                <a:t>Util</a:t>
              </a:r>
              <a:endParaRPr lang="en-US" sz="700" kern="0" dirty="0">
                <a:solidFill>
                  <a:prstClr val="black"/>
                </a:solidFill>
              </a:endParaRPr>
            </a:p>
          </p:txBody>
        </p:sp>
        <p:sp>
          <p:nvSpPr>
            <p:cNvPr id="44" name="Rectangle 43"/>
            <p:cNvSpPr/>
            <p:nvPr/>
          </p:nvSpPr>
          <p:spPr>
            <a:xfrm>
              <a:off x="9933511" y="3515220"/>
              <a:ext cx="630407" cy="234364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Homing</a:t>
              </a:r>
            </a:p>
          </p:txBody>
        </p:sp>
        <p:cxnSp>
          <p:nvCxnSpPr>
            <p:cNvPr id="45" name="Straight Arrow Connector 44"/>
            <p:cNvCxnSpPr>
              <a:stCxn id="21" idx="2"/>
              <a:endCxn id="23" idx="0"/>
            </p:cNvCxnSpPr>
            <p:nvPr/>
          </p:nvCxnSpPr>
          <p:spPr>
            <a:xfrm>
              <a:off x="7933008" y="4739251"/>
              <a:ext cx="9751" cy="8065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Arrow Connector 45"/>
            <p:cNvCxnSpPr/>
            <p:nvPr/>
          </p:nvCxnSpPr>
          <p:spPr>
            <a:xfrm flipH="1">
              <a:off x="8953753" y="4769565"/>
              <a:ext cx="13509" cy="47446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9" name="Rectangle 68"/>
          <p:cNvSpPr/>
          <p:nvPr/>
        </p:nvSpPr>
        <p:spPr>
          <a:xfrm>
            <a:off x="8618665" y="2366082"/>
            <a:ext cx="1001345" cy="823555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91413" tIns="45707" rIns="91413" bIns="45707" rtlCol="0" anchor="ctr"/>
          <a:lstStyle/>
          <a:p>
            <a:pPr algn="ctr" defTabSz="914134"/>
            <a:r>
              <a:rPr lang="en-US" sz="1100" kern="0" dirty="0" smtClean="0">
                <a:solidFill>
                  <a:prstClr val="black"/>
                </a:solidFill>
              </a:rPr>
              <a:t>OOF</a:t>
            </a:r>
            <a:endParaRPr lang="en-US" sz="1100" kern="0" dirty="0">
              <a:solidFill>
                <a:prstClr val="black"/>
              </a:solidFill>
            </a:endParaRPr>
          </a:p>
        </p:txBody>
      </p:sp>
      <p:cxnSp>
        <p:nvCxnSpPr>
          <p:cNvPr id="70" name="Straight Arrow Connector 69"/>
          <p:cNvCxnSpPr>
            <a:endCxn id="69" idx="1"/>
          </p:cNvCxnSpPr>
          <p:nvPr/>
        </p:nvCxnSpPr>
        <p:spPr>
          <a:xfrm flipV="1">
            <a:off x="7753672" y="2777860"/>
            <a:ext cx="864993" cy="734767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Rectangle 72"/>
          <p:cNvSpPr/>
          <p:nvPr/>
        </p:nvSpPr>
        <p:spPr>
          <a:xfrm>
            <a:off x="6046079" y="4179619"/>
            <a:ext cx="835845" cy="394247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 w="25400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lIns="91413" tIns="45707" rIns="91413" bIns="45707" rtlCol="0" anchor="ctr"/>
          <a:lstStyle/>
          <a:p>
            <a:pPr algn="ctr" defTabSz="914134"/>
            <a:r>
              <a:rPr lang="en-US" sz="1000" kern="0" dirty="0" smtClean="0">
                <a:solidFill>
                  <a:prstClr val="black"/>
                </a:solidFill>
              </a:rPr>
              <a:t>VNFM Adapter</a:t>
            </a:r>
            <a:endParaRPr lang="en-US" sz="1000" kern="0" dirty="0">
              <a:solidFill>
                <a:prstClr val="black"/>
              </a:solidFill>
            </a:endParaRPr>
          </a:p>
        </p:txBody>
      </p:sp>
      <p:sp>
        <p:nvSpPr>
          <p:cNvPr id="74" name="Rectangle 73"/>
          <p:cNvSpPr/>
          <p:nvPr/>
        </p:nvSpPr>
        <p:spPr>
          <a:xfrm>
            <a:off x="8382862" y="5060211"/>
            <a:ext cx="1472950" cy="421056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91413" tIns="45707" rIns="91413" bIns="45707" rtlCol="0" anchor="ctr"/>
          <a:lstStyle/>
          <a:p>
            <a:pPr algn="ctr" defTabSz="914134"/>
            <a:r>
              <a:rPr lang="en-US" sz="1100" kern="0" dirty="0" smtClean="0">
                <a:solidFill>
                  <a:prstClr val="black"/>
                </a:solidFill>
              </a:rPr>
              <a:t>External VNFM</a:t>
            </a:r>
            <a:endParaRPr lang="en-US" sz="1100" kern="0" dirty="0">
              <a:solidFill>
                <a:prstClr val="black"/>
              </a:solidFill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7026853" y="4177396"/>
            <a:ext cx="835845" cy="394247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 w="25400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lIns="91413" tIns="45707" rIns="91413" bIns="45707" rtlCol="0" anchor="ctr"/>
          <a:lstStyle/>
          <a:p>
            <a:pPr algn="ctr" defTabSz="914134"/>
            <a:r>
              <a:rPr lang="en-US" sz="1000" kern="0" dirty="0" err="1" smtClean="0">
                <a:solidFill>
                  <a:prstClr val="black"/>
                </a:solidFill>
              </a:rPr>
              <a:t>Ve</a:t>
            </a:r>
            <a:r>
              <a:rPr lang="en-US" sz="1000" kern="0" dirty="0" smtClean="0">
                <a:solidFill>
                  <a:prstClr val="black"/>
                </a:solidFill>
              </a:rPr>
              <a:t>-VNFM </a:t>
            </a:r>
            <a:r>
              <a:rPr lang="en-US" sz="1000" kern="0" dirty="0" smtClean="0">
                <a:solidFill>
                  <a:prstClr val="black"/>
                </a:solidFill>
              </a:rPr>
              <a:t>Adapter</a:t>
            </a:r>
            <a:endParaRPr lang="en-US" sz="1000" kern="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88815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10515600" cy="1325563"/>
          </a:xfrm>
        </p:spPr>
        <p:txBody>
          <a:bodyPr/>
          <a:lstStyle/>
          <a:p>
            <a:r>
              <a:rPr lang="en-US" altLang="zh-CN" dirty="0" smtClean="0"/>
              <a:t>Deployment View</a:t>
            </a:r>
            <a:endParaRPr lang="zh-CN" altLang="en-US" dirty="0"/>
          </a:p>
        </p:txBody>
      </p:sp>
      <p:grpSp>
        <p:nvGrpSpPr>
          <p:cNvPr id="44" name="Group 43"/>
          <p:cNvGrpSpPr/>
          <p:nvPr/>
        </p:nvGrpSpPr>
        <p:grpSpPr>
          <a:xfrm>
            <a:off x="838200" y="1034256"/>
            <a:ext cx="4953000" cy="5638800"/>
            <a:chOff x="7239000" y="971550"/>
            <a:chExt cx="4953000" cy="5638800"/>
          </a:xfrm>
        </p:grpSpPr>
        <p:sp>
          <p:nvSpPr>
            <p:cNvPr id="5" name="Rectangle 4"/>
            <p:cNvSpPr/>
            <p:nvPr/>
          </p:nvSpPr>
          <p:spPr>
            <a:xfrm>
              <a:off x="7239000" y="971550"/>
              <a:ext cx="4953000" cy="5638800"/>
            </a:xfrm>
            <a:prstGeom prst="rect">
              <a:avLst/>
            </a:prstGeom>
            <a:ln>
              <a:noFill/>
            </a:ln>
            <a:effectLst>
              <a:glow rad="101600">
                <a:schemeClr val="accent5">
                  <a:satMod val="175000"/>
                  <a:alpha val="40000"/>
                </a:schemeClr>
              </a:glow>
              <a:outerShdw blurRad="107950" dist="12700" dir="5400000" algn="ctr">
                <a:srgbClr val="000000"/>
              </a:outerShdw>
            </a:effectLst>
            <a:scene3d>
              <a:camera prst="orthographicFront">
                <a:rot lat="0" lon="0" rev="0"/>
              </a:camera>
              <a:lightRig rig="soft" dir="t">
                <a:rot lat="0" lon="0" rev="0"/>
              </a:lightRig>
            </a:scene3d>
            <a:sp3d contourW="44450" prstMaterial="matte">
              <a:bevelT w="63500" h="63500" prst="artDeco"/>
              <a:contourClr>
                <a:srgbClr val="FFFFFF"/>
              </a:contourClr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zh-CN" altLang="en-US" dirty="0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7267575" y="1030287"/>
              <a:ext cx="358140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2000" dirty="0" smtClean="0"/>
                <a:t>Spring Boot Application</a:t>
              </a:r>
              <a:endParaRPr lang="zh-CN" altLang="en-US" sz="2000" dirty="0"/>
            </a:p>
          </p:txBody>
        </p:sp>
        <p:grpSp>
          <p:nvGrpSpPr>
            <p:cNvPr id="19" name="Group 18"/>
            <p:cNvGrpSpPr/>
            <p:nvPr/>
          </p:nvGrpSpPr>
          <p:grpSpPr>
            <a:xfrm>
              <a:off x="7477125" y="1679598"/>
              <a:ext cx="1962150" cy="809625"/>
              <a:chOff x="7267575" y="1679599"/>
              <a:chExt cx="1962150" cy="809625"/>
            </a:xfrm>
          </p:grpSpPr>
          <p:sp>
            <p:nvSpPr>
              <p:cNvPr id="7" name="Rounded Rectangle 6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7" name="Rounded Rectangle 16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/>
                  <a:t>BPMN</a:t>
                </a:r>
                <a:r>
                  <a:rPr lang="en-US" altLang="zh-CN" sz="1600" dirty="0" smtClean="0"/>
                  <a:t> </a:t>
                </a:r>
                <a:r>
                  <a:rPr lang="en-US" altLang="zh-CN" sz="1100" dirty="0"/>
                  <a:t>Infra Jar</a:t>
                </a:r>
                <a:endParaRPr lang="zh-CN" altLang="en-US" sz="1100" dirty="0"/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>
              <a:off x="9782175" y="1679599"/>
              <a:ext cx="1962150" cy="809625"/>
              <a:chOff x="7267575" y="1679599"/>
              <a:chExt cx="1962150" cy="809625"/>
            </a:xfrm>
          </p:grpSpPr>
          <p:sp>
            <p:nvSpPr>
              <p:cNvPr id="21" name="Rounded Rectangle 20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2" name="Rounded Rectangle 21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Request DB Adapter Jar</a:t>
                </a:r>
                <a:endParaRPr lang="zh-CN" altLang="en-US" sz="1100" dirty="0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7529513" y="2698707"/>
              <a:ext cx="1962150" cy="809625"/>
              <a:chOff x="7267575" y="1679599"/>
              <a:chExt cx="1962150" cy="809625"/>
            </a:xfrm>
          </p:grpSpPr>
          <p:sp>
            <p:nvSpPr>
              <p:cNvPr id="24" name="Rounded Rectangle 23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5" name="Rounded Rectangle 24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/>
                  <a:t>SDNC Adapter Jar</a:t>
                </a:r>
                <a:endParaRPr lang="zh-CN" altLang="en-US" sz="1100" dirty="0"/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>
              <a:off x="9782175" y="2698707"/>
              <a:ext cx="1962150" cy="809625"/>
              <a:chOff x="7267575" y="1679599"/>
              <a:chExt cx="1962150" cy="809625"/>
            </a:xfrm>
          </p:grpSpPr>
          <p:sp>
            <p:nvSpPr>
              <p:cNvPr id="27" name="Rounded Rectangle 26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8" name="Rounded Rectangle 27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Cloud Adapter </a:t>
                </a:r>
                <a:r>
                  <a:rPr lang="en-US" altLang="zh-CN" sz="1100" dirty="0"/>
                  <a:t>Jar</a:t>
                </a:r>
                <a:endParaRPr lang="zh-CN" altLang="en-US" sz="1100" dirty="0"/>
              </a:p>
            </p:txBody>
          </p:sp>
        </p:grpSp>
        <p:grpSp>
          <p:nvGrpSpPr>
            <p:cNvPr id="29" name="Group 28"/>
            <p:cNvGrpSpPr/>
            <p:nvPr/>
          </p:nvGrpSpPr>
          <p:grpSpPr>
            <a:xfrm>
              <a:off x="7519987" y="3678201"/>
              <a:ext cx="1962150" cy="809625"/>
              <a:chOff x="7267575" y="1679599"/>
              <a:chExt cx="1962150" cy="809625"/>
            </a:xfrm>
          </p:grpSpPr>
          <p:sp>
            <p:nvSpPr>
              <p:cNvPr id="30" name="Rounded Rectangle 29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1" name="Rounded Rectangle 30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API Handler Jar</a:t>
                </a:r>
                <a:endParaRPr lang="zh-CN" altLang="en-US" sz="1100" dirty="0"/>
              </a:p>
            </p:txBody>
          </p:sp>
        </p:grpSp>
        <p:grpSp>
          <p:nvGrpSpPr>
            <p:cNvPr id="32" name="Group 31"/>
            <p:cNvGrpSpPr/>
            <p:nvPr/>
          </p:nvGrpSpPr>
          <p:grpSpPr>
            <a:xfrm>
              <a:off x="9782175" y="3678201"/>
              <a:ext cx="1962150" cy="809625"/>
              <a:chOff x="7267575" y="1679599"/>
              <a:chExt cx="1962150" cy="809625"/>
            </a:xfrm>
          </p:grpSpPr>
          <p:sp>
            <p:nvSpPr>
              <p:cNvPr id="33" name="Rounded Rectangle 32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4" name="Rounded Rectangle 33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SDC Controller Jar</a:t>
                </a:r>
                <a:endParaRPr lang="zh-CN" altLang="en-US" sz="1100" dirty="0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7519987" y="4656078"/>
              <a:ext cx="1962150" cy="809625"/>
              <a:chOff x="7267575" y="1679599"/>
              <a:chExt cx="1962150" cy="809625"/>
            </a:xfrm>
          </p:grpSpPr>
          <p:sp>
            <p:nvSpPr>
              <p:cNvPr id="36" name="Rounded Rectangle 35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7" name="Rounded Rectangle 36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Catalog Adapter Jar</a:t>
                </a:r>
                <a:endParaRPr lang="zh-CN" altLang="en-US" sz="1100" dirty="0"/>
              </a:p>
            </p:txBody>
          </p:sp>
        </p:grpSp>
        <p:grpSp>
          <p:nvGrpSpPr>
            <p:cNvPr id="38" name="Group 37"/>
            <p:cNvGrpSpPr/>
            <p:nvPr/>
          </p:nvGrpSpPr>
          <p:grpSpPr>
            <a:xfrm>
              <a:off x="9782175" y="4684610"/>
              <a:ext cx="1962150" cy="809625"/>
              <a:chOff x="7267575" y="1679599"/>
              <a:chExt cx="1962150" cy="809625"/>
            </a:xfrm>
          </p:grpSpPr>
          <p:sp>
            <p:nvSpPr>
              <p:cNvPr id="39" name="Rounded Rectangle 38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40" name="Rounded Rectangle 39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VFC Adapter Jar</a:t>
                </a:r>
                <a:endParaRPr lang="zh-CN" altLang="en-US" sz="1100" dirty="0"/>
              </a:p>
            </p:txBody>
          </p:sp>
        </p:grpSp>
        <p:grpSp>
          <p:nvGrpSpPr>
            <p:cNvPr id="41" name="Group 40"/>
            <p:cNvGrpSpPr/>
            <p:nvPr/>
          </p:nvGrpSpPr>
          <p:grpSpPr>
            <a:xfrm>
              <a:off x="7519987" y="5633955"/>
              <a:ext cx="1962150" cy="809625"/>
              <a:chOff x="7267575" y="1679599"/>
              <a:chExt cx="1962150" cy="809625"/>
            </a:xfrm>
          </p:grpSpPr>
          <p:sp>
            <p:nvSpPr>
              <p:cNvPr id="42" name="Rounded Rectangle 41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43" name="Rounded Rectangle 42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VNFM Adapter Jar</a:t>
                </a:r>
                <a:endParaRPr lang="zh-CN" altLang="en-US" sz="1100" dirty="0"/>
              </a:p>
            </p:txBody>
          </p:sp>
        </p:grpSp>
      </p:grpSp>
      <p:pic>
        <p:nvPicPr>
          <p:cNvPr id="45" name="Picture 4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24553" y="4718784"/>
            <a:ext cx="1390844" cy="16956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879331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310063" y="2745581"/>
            <a:ext cx="2914649" cy="600075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b="1" dirty="0" smtClean="0"/>
              <a:t>SO</a:t>
            </a:r>
            <a:endParaRPr lang="zh-CN" altLang="en-US" b="1" dirty="0"/>
          </a:p>
        </p:txBody>
      </p:sp>
      <p:sp>
        <p:nvSpPr>
          <p:cNvPr id="7" name="Rectangle 6"/>
          <p:cNvSpPr/>
          <p:nvPr/>
        </p:nvSpPr>
        <p:spPr>
          <a:xfrm>
            <a:off x="4636067" y="63528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VID</a:t>
            </a:r>
            <a:endParaRPr lang="zh-CN" altLang="en-US" dirty="0"/>
          </a:p>
        </p:txBody>
      </p:sp>
      <p:sp>
        <p:nvSpPr>
          <p:cNvPr id="8" name="Rectangle 7"/>
          <p:cNvSpPr/>
          <p:nvPr/>
        </p:nvSpPr>
        <p:spPr>
          <a:xfrm>
            <a:off x="8959833" y="242718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AAI</a:t>
            </a:r>
            <a:endParaRPr lang="zh-CN" altLang="en-US" dirty="0"/>
          </a:p>
        </p:txBody>
      </p:sp>
      <p:sp>
        <p:nvSpPr>
          <p:cNvPr id="9" name="Rectangle 8"/>
          <p:cNvSpPr/>
          <p:nvPr/>
        </p:nvSpPr>
        <p:spPr>
          <a:xfrm>
            <a:off x="8977907" y="3261228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OOF</a:t>
            </a:r>
            <a:endParaRPr lang="zh-CN" altLang="en-US" dirty="0"/>
          </a:p>
        </p:txBody>
      </p:sp>
      <p:sp>
        <p:nvSpPr>
          <p:cNvPr id="10" name="Rectangle 9"/>
          <p:cNvSpPr/>
          <p:nvPr/>
        </p:nvSpPr>
        <p:spPr>
          <a:xfrm>
            <a:off x="8977907" y="409527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VFC</a:t>
            </a:r>
            <a:endParaRPr lang="zh-CN" altLang="en-US" dirty="0"/>
          </a:p>
        </p:txBody>
      </p:sp>
      <p:sp>
        <p:nvSpPr>
          <p:cNvPr id="11" name="Rectangle 10"/>
          <p:cNvSpPr/>
          <p:nvPr/>
        </p:nvSpPr>
        <p:spPr>
          <a:xfrm>
            <a:off x="2147661" y="4855879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 err="1"/>
              <a:t>MultiVim</a:t>
            </a:r>
            <a:endParaRPr lang="zh-CN" altLang="en-US" dirty="0"/>
          </a:p>
        </p:txBody>
      </p:sp>
      <p:sp>
        <p:nvSpPr>
          <p:cNvPr id="12" name="Rectangle 11"/>
          <p:cNvSpPr/>
          <p:nvPr/>
        </p:nvSpPr>
        <p:spPr>
          <a:xfrm>
            <a:off x="700783" y="388777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Policy</a:t>
            </a:r>
            <a:endParaRPr lang="zh-CN" altLang="en-US" dirty="0"/>
          </a:p>
        </p:txBody>
      </p:sp>
      <p:sp>
        <p:nvSpPr>
          <p:cNvPr id="13" name="Rectangle 12"/>
          <p:cNvSpPr/>
          <p:nvPr/>
        </p:nvSpPr>
        <p:spPr>
          <a:xfrm>
            <a:off x="704850" y="2733673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SDC</a:t>
            </a:r>
            <a:endParaRPr lang="zh-CN" altLang="en-US" dirty="0"/>
          </a:p>
        </p:txBody>
      </p:sp>
      <p:sp>
        <p:nvSpPr>
          <p:cNvPr id="14" name="Rectangle 13"/>
          <p:cNvSpPr/>
          <p:nvPr/>
        </p:nvSpPr>
        <p:spPr>
          <a:xfrm>
            <a:off x="2147661" y="654332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Ext API</a:t>
            </a:r>
            <a:endParaRPr lang="zh-CN" altLang="en-US" dirty="0"/>
          </a:p>
        </p:txBody>
      </p:sp>
      <p:cxnSp>
        <p:nvCxnSpPr>
          <p:cNvPr id="18" name="Straight Arrow Connector 17"/>
          <p:cNvCxnSpPr>
            <a:stCxn id="4" idx="3"/>
            <a:endCxn id="8" idx="1"/>
          </p:cNvCxnSpPr>
          <p:nvPr/>
        </p:nvCxnSpPr>
        <p:spPr>
          <a:xfrm flipV="1">
            <a:off x="7224712" y="2727221"/>
            <a:ext cx="1735121" cy="318398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4" idx="3"/>
            <a:endCxn id="9" idx="1"/>
          </p:cNvCxnSpPr>
          <p:nvPr/>
        </p:nvCxnSpPr>
        <p:spPr>
          <a:xfrm>
            <a:off x="7224712" y="3045619"/>
            <a:ext cx="1753195" cy="515647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4" idx="2"/>
            <a:endCxn id="10" idx="1"/>
          </p:cNvCxnSpPr>
          <p:nvPr/>
        </p:nvCxnSpPr>
        <p:spPr>
          <a:xfrm>
            <a:off x="5767388" y="3345656"/>
            <a:ext cx="3210519" cy="1049655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>
            <a:stCxn id="4" idx="2"/>
            <a:endCxn id="11" idx="0"/>
          </p:cNvCxnSpPr>
          <p:nvPr/>
        </p:nvCxnSpPr>
        <p:spPr>
          <a:xfrm flipH="1">
            <a:off x="3300186" y="3345656"/>
            <a:ext cx="2467202" cy="1510223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13" idx="3"/>
            <a:endCxn id="4" idx="1"/>
          </p:cNvCxnSpPr>
          <p:nvPr/>
        </p:nvCxnSpPr>
        <p:spPr>
          <a:xfrm>
            <a:off x="3009900" y="3033711"/>
            <a:ext cx="1300163" cy="11908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tangle 28"/>
          <p:cNvSpPr/>
          <p:nvPr/>
        </p:nvSpPr>
        <p:spPr>
          <a:xfrm>
            <a:off x="7158018" y="635282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UUI</a:t>
            </a:r>
            <a:endParaRPr lang="zh-CN" altLang="en-US" dirty="0"/>
          </a:p>
        </p:txBody>
      </p:sp>
      <p:cxnSp>
        <p:nvCxnSpPr>
          <p:cNvPr id="31" name="Straight Arrow Connector 30"/>
          <p:cNvCxnSpPr>
            <a:stCxn id="29" idx="2"/>
          </p:cNvCxnSpPr>
          <p:nvPr/>
        </p:nvCxnSpPr>
        <p:spPr>
          <a:xfrm flipH="1">
            <a:off x="5888831" y="1235357"/>
            <a:ext cx="2421712" cy="1491863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7" idx="2"/>
            <a:endCxn id="4" idx="0"/>
          </p:cNvCxnSpPr>
          <p:nvPr/>
        </p:nvCxnSpPr>
        <p:spPr>
          <a:xfrm flipH="1">
            <a:off x="5767388" y="1235358"/>
            <a:ext cx="21204" cy="1510223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>
            <a:stCxn id="14" idx="2"/>
          </p:cNvCxnSpPr>
          <p:nvPr/>
        </p:nvCxnSpPr>
        <p:spPr>
          <a:xfrm>
            <a:off x="3300186" y="1254407"/>
            <a:ext cx="2364420" cy="1466702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49"/>
          <p:cNvSpPr/>
          <p:nvPr/>
        </p:nvSpPr>
        <p:spPr>
          <a:xfrm>
            <a:off x="704850" y="1603389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CLI</a:t>
            </a:r>
            <a:endParaRPr lang="zh-CN" altLang="en-US" dirty="0"/>
          </a:p>
        </p:txBody>
      </p:sp>
      <p:cxnSp>
        <p:nvCxnSpPr>
          <p:cNvPr id="51" name="Straight Arrow Connector 50"/>
          <p:cNvCxnSpPr>
            <a:stCxn id="50" idx="3"/>
          </p:cNvCxnSpPr>
          <p:nvPr/>
        </p:nvCxnSpPr>
        <p:spPr>
          <a:xfrm>
            <a:off x="3009900" y="1903427"/>
            <a:ext cx="2467202" cy="822875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Rectangle 56"/>
          <p:cNvSpPr/>
          <p:nvPr/>
        </p:nvSpPr>
        <p:spPr>
          <a:xfrm>
            <a:off x="7158018" y="5163288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APPC</a:t>
            </a:r>
            <a:endParaRPr lang="zh-CN" altLang="en-US" dirty="0"/>
          </a:p>
        </p:txBody>
      </p:sp>
      <p:cxnSp>
        <p:nvCxnSpPr>
          <p:cNvPr id="58" name="Straight Arrow Connector 57"/>
          <p:cNvCxnSpPr>
            <a:stCxn id="4" idx="2"/>
            <a:endCxn id="57" idx="0"/>
          </p:cNvCxnSpPr>
          <p:nvPr/>
        </p:nvCxnSpPr>
        <p:spPr>
          <a:xfrm>
            <a:off x="5767388" y="3345656"/>
            <a:ext cx="2543155" cy="1817632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Rectangle 62"/>
          <p:cNvSpPr/>
          <p:nvPr/>
        </p:nvSpPr>
        <p:spPr>
          <a:xfrm>
            <a:off x="4636067" y="5597164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SDNC</a:t>
            </a:r>
            <a:endParaRPr lang="zh-CN" altLang="en-US" dirty="0"/>
          </a:p>
        </p:txBody>
      </p:sp>
      <p:cxnSp>
        <p:nvCxnSpPr>
          <p:cNvPr id="65" name="Straight Arrow Connector 64"/>
          <p:cNvCxnSpPr>
            <a:stCxn id="4" idx="2"/>
            <a:endCxn id="63" idx="0"/>
          </p:cNvCxnSpPr>
          <p:nvPr/>
        </p:nvCxnSpPr>
        <p:spPr>
          <a:xfrm>
            <a:off x="5767388" y="3345656"/>
            <a:ext cx="21204" cy="2251508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12" idx="3"/>
            <a:endCxn id="4" idx="1"/>
          </p:cNvCxnSpPr>
          <p:nvPr/>
        </p:nvCxnSpPr>
        <p:spPr>
          <a:xfrm flipV="1">
            <a:off x="3005833" y="3045619"/>
            <a:ext cx="1304230" cy="1142192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Rectangle 91"/>
          <p:cNvSpPr/>
          <p:nvPr/>
        </p:nvSpPr>
        <p:spPr>
          <a:xfrm>
            <a:off x="8959833" y="1517890"/>
            <a:ext cx="2305050" cy="600075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DCAE</a:t>
            </a:r>
            <a:endParaRPr lang="zh-CN" altLang="en-US" dirty="0"/>
          </a:p>
        </p:txBody>
      </p:sp>
      <p:cxnSp>
        <p:nvCxnSpPr>
          <p:cNvPr id="94" name="Straight Arrow Connector 93"/>
          <p:cNvCxnSpPr>
            <a:stCxn id="92" idx="1"/>
          </p:cNvCxnSpPr>
          <p:nvPr/>
        </p:nvCxnSpPr>
        <p:spPr>
          <a:xfrm flipH="1">
            <a:off x="6076335" y="1817928"/>
            <a:ext cx="2883498" cy="909292"/>
          </a:xfrm>
          <a:prstGeom prst="straightConnector1">
            <a:avLst/>
          </a:prstGeom>
          <a:ln w="4127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772727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</TotalTime>
  <Words>106</Words>
  <Application>Microsoft Office PowerPoint</Application>
  <PresentationFormat>Widescreen</PresentationFormat>
  <Paragraphs>58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宋体</vt:lpstr>
      <vt:lpstr>Arial</vt:lpstr>
      <vt:lpstr>Calibri</vt:lpstr>
      <vt:lpstr>Calibri Light</vt:lpstr>
      <vt:lpstr>Office Theme</vt:lpstr>
      <vt:lpstr>PowerPoint Presentation</vt:lpstr>
      <vt:lpstr>Deployment View</vt:lpstr>
      <vt:lpstr>PowerPoint Presentation</vt:lpstr>
    </vt:vector>
  </TitlesOfParts>
  <Company>Huawei Technologies Co.,Ltd.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Administrator</dc:creator>
  <cp:lastModifiedBy>HTIPL</cp:lastModifiedBy>
  <cp:revision>13</cp:revision>
  <dcterms:created xsi:type="dcterms:W3CDTF">2019-04-16T05:04:04Z</dcterms:created>
  <dcterms:modified xsi:type="dcterms:W3CDTF">2020-04-15T07:16:29Z</dcterms:modified>
</cp:coreProperties>
</file>

<file path=docProps/thumbnail.jpeg>
</file>