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_rels/.rels" ContentType="application/vnd.openxmlformats-package.relationships+xml"/>
  <Override PartName="/customXml/item1.xml" ContentType="application/xml"/>
  <Override PartName="/customXml/itemProps1.xml" ContentType="application/vnd.openxmlformats-officedocument.customXmlProperties+xml"/>
  <Override PartName="/customXml/item2.xml" ContentType="application/xml"/>
  <Override PartName="/customXml/_rels/item3.xml.rels" ContentType="application/vnd.openxmlformats-package.relationships+xml"/>
  <Override PartName="/customXml/_rels/item2.xml.rels" ContentType="application/vnd.openxmlformats-package.relationships+xml"/>
  <Override PartName="/customXml/_rels/item1.xml.rels" ContentType="application/vnd.openxmlformats-package.relationships+xml"/>
  <Override PartName="/customXml/itemProps2.xml" ContentType="application/vnd.openxmlformats-officedocument.customXmlProperties+xml"/>
  <Override PartName="/customXml/item3.xml" ContentType="application/xml"/>
  <Override PartName="/customXml/itemProps3.xml" ContentType="application/vnd.openxmlformats-officedocument.customXmlProperties+xml"/>
  <Override PartName="/ppt/presentation.xml" ContentType="application/vnd.openxmlformats-officedocument.presentationml.presentation.main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_rels/presentation.xml.rels" ContentType="application/vnd.openxmlformats-package.relationships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_rels/slideLayout2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20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s/slide1.xml" ContentType="application/vnd.openxmlformats-officedocument.presentationml.slide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customXml" Target="../customXml/item1.xml"/><Relationship Id="rId5" Type="http://schemas.openxmlformats.org/officeDocument/2006/relationships/customXml" Target="../customXml/item2.xml"/><Relationship Id="rId6" Type="http://schemas.openxmlformats.org/officeDocument/2006/relationships/customXml" Target="../customXml/item3.xml"/><Relationship Id="rId7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  <p:sldId id="258" r:id="rId6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sv-SE" sz="4400" spc="-1" strike="noStrike">
                <a:latin typeface="Arial"/>
              </a:rPr>
              <a:t>Click to edit the title text format</a:t>
            </a:r>
            <a:endParaRPr b="0" lang="sv-S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3200" spc="-1" strike="noStrike">
                <a:latin typeface="Arial"/>
              </a:rPr>
              <a:t>Click to edit the outline text format</a:t>
            </a:r>
            <a:endParaRPr b="0" lang="sv-S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800" spc="-1" strike="noStrike">
                <a:latin typeface="Arial"/>
              </a:rPr>
              <a:t>Second Outline Level</a:t>
            </a:r>
            <a:endParaRPr b="0" lang="sv-S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400" spc="-1" strike="noStrike">
                <a:latin typeface="Arial"/>
              </a:rPr>
              <a:t>Third Outline Level</a:t>
            </a:r>
            <a:endParaRPr b="0" lang="sv-S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000" spc="-1" strike="noStrike">
                <a:latin typeface="Arial"/>
              </a:rPr>
              <a:t>Fourth Outline Level</a:t>
            </a:r>
            <a:endParaRPr b="0" lang="sv-S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Fifth Outline Level</a:t>
            </a:r>
            <a:endParaRPr b="0" lang="sv-S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Sixth Outline Level</a:t>
            </a:r>
            <a:endParaRPr b="0" lang="sv-S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Seventh Outline Level</a:t>
            </a:r>
            <a:endParaRPr b="0" lang="sv-SE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sv-SE" sz="4400" spc="-1" strike="noStrike">
                <a:latin typeface="Arial"/>
              </a:rPr>
              <a:t>Click to edit the title text format</a:t>
            </a:r>
            <a:endParaRPr b="0" lang="sv-SE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3200" spc="-1" strike="noStrike">
                <a:latin typeface="Arial"/>
              </a:rPr>
              <a:t>Click to edit the outline text format</a:t>
            </a:r>
            <a:endParaRPr b="0" lang="sv-S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800" spc="-1" strike="noStrike">
                <a:latin typeface="Arial"/>
              </a:rPr>
              <a:t>Second Outline Level</a:t>
            </a:r>
            <a:endParaRPr b="0" lang="sv-S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400" spc="-1" strike="noStrike">
                <a:latin typeface="Arial"/>
              </a:rPr>
              <a:t>Third Outline Level</a:t>
            </a:r>
            <a:endParaRPr b="0" lang="sv-S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000" spc="-1" strike="noStrike">
                <a:latin typeface="Arial"/>
              </a:rPr>
              <a:t>Fourth Outline Level</a:t>
            </a:r>
            <a:endParaRPr b="0" lang="sv-S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Fifth Outline Level</a:t>
            </a:r>
            <a:endParaRPr b="0" lang="sv-S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Sixth Outline Level</a:t>
            </a:r>
            <a:endParaRPr b="0" lang="sv-S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Seventh Outline Level</a:t>
            </a:r>
            <a:endParaRPr b="0" lang="sv-SE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72000" y="81000"/>
            <a:ext cx="2230200" cy="36396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Architecture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77" name="CustomShape 2"/>
          <p:cNvSpPr/>
          <p:nvPr/>
        </p:nvSpPr>
        <p:spPr>
          <a:xfrm>
            <a:off x="3600000" y="936000"/>
            <a:ext cx="2282400" cy="141264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Influx Logger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78" name="CustomShape 3"/>
          <p:cNvSpPr/>
          <p:nvPr/>
        </p:nvSpPr>
        <p:spPr>
          <a:xfrm>
            <a:off x="1188000" y="1478520"/>
            <a:ext cx="1653120" cy="42840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79" name="CustomShape 4"/>
          <p:cNvSpPr/>
          <p:nvPr/>
        </p:nvSpPr>
        <p:spPr>
          <a:xfrm>
            <a:off x="540000" y="1044000"/>
            <a:ext cx="2483280" cy="36396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PM Measurement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0" name="Line 5"/>
          <p:cNvSpPr/>
          <p:nvPr/>
        </p:nvSpPr>
        <p:spPr>
          <a:xfrm>
            <a:off x="4860000" y="2412000"/>
            <a:ext cx="0" cy="1440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81" name="CustomShape 6"/>
          <p:cNvSpPr/>
          <p:nvPr/>
        </p:nvSpPr>
        <p:spPr>
          <a:xfrm>
            <a:off x="3840480" y="3888000"/>
            <a:ext cx="1991160" cy="930240"/>
          </a:xfrm>
          <a:prstGeom prst="roundRect">
            <a:avLst>
              <a:gd name="adj" fmla="val 16667"/>
            </a:avLst>
          </a:prstGeom>
          <a:solidFill>
            <a:srgbClr val="b2b2b2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Influx</a:t>
            </a:r>
            <a:endParaRPr b="0" lang="sv-SE" sz="18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Database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2" name="CustomShape 7"/>
          <p:cNvSpPr/>
          <p:nvPr/>
        </p:nvSpPr>
        <p:spPr>
          <a:xfrm>
            <a:off x="5112000" y="2889000"/>
            <a:ext cx="2231640" cy="63864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Save measurement</a:t>
            </a:r>
            <a:endParaRPr b="0" lang="sv-SE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CustomShape 1"/>
          <p:cNvSpPr/>
          <p:nvPr/>
        </p:nvSpPr>
        <p:spPr>
          <a:xfrm>
            <a:off x="287640" y="590760"/>
            <a:ext cx="7221600" cy="36396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Influx (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Time Series Database)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84" name="CustomShape 2"/>
          <p:cNvSpPr/>
          <p:nvPr/>
        </p:nvSpPr>
        <p:spPr>
          <a:xfrm>
            <a:off x="1116000" y="1656000"/>
            <a:ext cx="2157480" cy="231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graphicFrame>
        <p:nvGraphicFramePr>
          <p:cNvPr id="85" name="Table 3"/>
          <p:cNvGraphicFramePr/>
          <p:nvPr/>
        </p:nvGraphicFramePr>
        <p:xfrm>
          <a:off x="397440" y="2518200"/>
          <a:ext cx="8739720" cy="2879280"/>
        </p:xfrm>
        <a:graphic>
          <a:graphicData uri="http://schemas.openxmlformats.org/drawingml/2006/table">
            <a:tbl>
              <a:tblPr/>
              <a:tblGrid>
                <a:gridCol w="1587600"/>
                <a:gridCol w="2528640"/>
                <a:gridCol w="2311920"/>
                <a:gridCol w="2311920"/>
              </a:tblGrid>
              <a:tr h="719640"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Time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attTCHSeizures5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succTCHSeizures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GranularityPeriod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</a:tr>
              <a:tr h="719640"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000" spc="-1" strike="noStrike">
                          <a:latin typeface="Arial"/>
                          <a:ea typeface="Noto Sans CJK SC"/>
                        </a:rPr>
                        <a:t>2023-02-14T13:07:00.099Z</a:t>
                      </a:r>
                      <a:endParaRPr b="0" lang="sv-SE" sz="10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123 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333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900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</a:tr>
              <a:tr h="719640"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000" spc="-1" strike="noStrike">
                          <a:latin typeface="Arial"/>
                          <a:ea typeface="Noto Sans CJK SC"/>
                        </a:rPr>
                        <a:t>2023-02-14T13:07:51.637Z</a:t>
                      </a:r>
                      <a:endParaRPr b="0" lang="sv-SE" sz="10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456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444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900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</a:tr>
              <a:tr h="720720"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000" spc="-1" strike="noStrike">
                          <a:latin typeface="Arial"/>
                          <a:ea typeface="Noto Sans CJK SC"/>
                        </a:rPr>
                        <a:t>2023-02-14T13:08:36.652Z</a:t>
                      </a:r>
                      <a:endParaRPr b="0" lang="sv-SE" sz="10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789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</a:rPr>
                        <a:t>777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 lIns="90000" rIns="90000">
                      <a:noAutofit/>
                    </a:bodyPr>
                    <a:p>
                      <a:pPr>
                        <a:lnSpc>
                          <a:spcPct val="100000"/>
                        </a:lnSpc>
                      </a:pPr>
                      <a:r>
                        <a:rPr b="0" lang="sv-SE" sz="1800" spc="-1" strike="noStrike">
                          <a:latin typeface="Arial"/>
                          <a:ea typeface="Noto Sans CJK SC"/>
                        </a:rPr>
                        <a:t>900</a:t>
                      </a:r>
                      <a:endParaRPr b="0" lang="sv-SE" sz="1800" spc="-1" strike="noStrike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</a:tr>
            </a:tbl>
          </a:graphicData>
        </a:graphic>
      </p:graphicFrame>
      <p:sp>
        <p:nvSpPr>
          <p:cNvPr id="86" name="CustomShape 4"/>
          <p:cNvSpPr/>
          <p:nvPr/>
        </p:nvSpPr>
        <p:spPr>
          <a:xfrm>
            <a:off x="290880" y="1980000"/>
            <a:ext cx="11514960" cy="539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sv-SE" sz="1500" spc="-1" strike="noStrike">
                <a:solidFill>
                  <a:srgbClr val="000000"/>
                </a:solidFill>
                <a:latin typeface="Arial"/>
                <a:ea typeface="DejaVu Sans"/>
              </a:rPr>
              <a:t>Measurement:</a:t>
            </a:r>
            <a:endParaRPr b="0" lang="sv-SE" sz="15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i="1" lang="sv-SE" sz="1500" spc="-1" strike="noStrike">
                <a:solidFill>
                  <a:srgbClr val="000000"/>
                </a:solidFill>
                <a:latin typeface="Arial"/>
                <a:ea typeface="DejaVu Sans"/>
              </a:rPr>
              <a:t>SubNetwork=CountryNN,MeContext=MEC-Gbg-1,ManagedElement=RNC-Gbg-1,RncFunction=RF-1,UtranCell=Gbg-997</a:t>
            </a:r>
            <a:endParaRPr b="0" lang="sv-SE" sz="15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CustomShape 1"/>
          <p:cNvSpPr/>
          <p:nvPr/>
        </p:nvSpPr>
        <p:spPr>
          <a:xfrm>
            <a:off x="7632000" y="2448000"/>
            <a:ext cx="4245480" cy="4245480"/>
          </a:xfrm>
          <a:prstGeom prst="rect">
            <a:avLst/>
          </a:prstGeom>
          <a:solidFill>
            <a:srgbClr val="b7b3ca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88" name="CustomShape 2"/>
          <p:cNvSpPr/>
          <p:nvPr/>
        </p:nvSpPr>
        <p:spPr>
          <a:xfrm>
            <a:off x="287640" y="122760"/>
            <a:ext cx="7221600" cy="36396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PM Subscription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9" name="CustomShape 3"/>
          <p:cNvSpPr/>
          <p:nvPr/>
        </p:nvSpPr>
        <p:spPr>
          <a:xfrm>
            <a:off x="4989960" y="1262880"/>
            <a:ext cx="1991160" cy="93024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Logger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90" name="CustomShape 4"/>
          <p:cNvSpPr/>
          <p:nvPr/>
        </p:nvSpPr>
        <p:spPr>
          <a:xfrm>
            <a:off x="2520360" y="1551600"/>
            <a:ext cx="2373120" cy="42588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91" name="CustomShape 5"/>
          <p:cNvSpPr/>
          <p:nvPr/>
        </p:nvSpPr>
        <p:spPr>
          <a:xfrm>
            <a:off x="2539800" y="1265760"/>
            <a:ext cx="1772280" cy="36396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Kafka Topic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92" name="CustomShape 6"/>
          <p:cNvSpPr/>
          <p:nvPr/>
        </p:nvSpPr>
        <p:spPr>
          <a:xfrm>
            <a:off x="4176000" y="2421360"/>
            <a:ext cx="2949120" cy="1581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Create subscription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Selects 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- PM counters</a:t>
            </a:r>
            <a:br/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- Resources</a:t>
            </a:r>
            <a:br/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- Kafka Topic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sv-SE" sz="1400" spc="-1" strike="noStrike">
              <a:latin typeface="Arial"/>
            </a:endParaRPr>
          </a:p>
        </p:txBody>
      </p:sp>
      <p:sp>
        <p:nvSpPr>
          <p:cNvPr id="93" name="CustomShape 7"/>
          <p:cNvSpPr/>
          <p:nvPr/>
        </p:nvSpPr>
        <p:spPr>
          <a:xfrm>
            <a:off x="5062320" y="4246920"/>
            <a:ext cx="2279160" cy="140940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Information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Coordinator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Service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94" name="Line 8"/>
          <p:cNvSpPr/>
          <p:nvPr/>
        </p:nvSpPr>
        <p:spPr>
          <a:xfrm>
            <a:off x="6192000" y="2202480"/>
            <a:ext cx="0" cy="204444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95" name="CustomShape 9"/>
          <p:cNvSpPr/>
          <p:nvPr/>
        </p:nvSpPr>
        <p:spPr>
          <a:xfrm>
            <a:off x="360000" y="795240"/>
            <a:ext cx="1991160" cy="930240"/>
          </a:xfrm>
          <a:prstGeom prst="roundRect">
            <a:avLst>
              <a:gd name="adj" fmla="val 16667"/>
            </a:avLst>
          </a:prstGeom>
          <a:solidFill>
            <a:srgbClr val="b2b2b2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Producer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96" name="CustomShape 10"/>
          <p:cNvSpPr/>
          <p:nvPr/>
        </p:nvSpPr>
        <p:spPr>
          <a:xfrm>
            <a:off x="4990320" y="1262880"/>
            <a:ext cx="1991160" cy="93024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Logger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97" name="CustomShape 11"/>
          <p:cNvSpPr/>
          <p:nvPr/>
        </p:nvSpPr>
        <p:spPr>
          <a:xfrm>
            <a:off x="7632000" y="2505960"/>
            <a:ext cx="4317480" cy="43524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i="1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PM Subscription Definition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{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"info_type_id": "PmDataOverKafka",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"job_id": "pmLogger",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"job_owner": "owner",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"job_definition": {      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"filter": {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   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"sourceNames": [],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   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"measObjInstIds": [],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   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"measTypeSpecs": [],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   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"measuredEntityDns": []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},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"deliveryInfo": {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   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"topic": "pmreports",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   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"bootStrapServers": "localhost:9092"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}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   </a:t>
            </a: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}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}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sv-SE" sz="1400" spc="-1" strike="noStrike">
              <a:latin typeface="Arial"/>
            </a:endParaRPr>
          </a:p>
        </p:txBody>
      </p:sp>
      <p:sp>
        <p:nvSpPr>
          <p:cNvPr id="98" name="CustomShape 12"/>
          <p:cNvSpPr/>
          <p:nvPr/>
        </p:nvSpPr>
        <p:spPr>
          <a:xfrm>
            <a:off x="360000" y="1875240"/>
            <a:ext cx="1991160" cy="930240"/>
          </a:xfrm>
          <a:prstGeom prst="roundRect">
            <a:avLst>
              <a:gd name="adj" fmla="val 16667"/>
            </a:avLst>
          </a:prstGeom>
          <a:solidFill>
            <a:srgbClr val="b2b2b2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Producer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99" name="Line 13"/>
          <p:cNvSpPr/>
          <p:nvPr/>
        </p:nvSpPr>
        <p:spPr>
          <a:xfrm flipH="1" flipV="1">
            <a:off x="1584000" y="2880000"/>
            <a:ext cx="3312000" cy="2016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00" name="Line 14"/>
          <p:cNvSpPr/>
          <p:nvPr/>
        </p:nvSpPr>
        <p:spPr>
          <a:xfrm>
            <a:off x="6696000" y="2195640"/>
            <a:ext cx="864000" cy="68436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01" name="Line 15"/>
          <p:cNvSpPr/>
          <p:nvPr/>
        </p:nvSpPr>
        <p:spPr>
          <a:xfrm>
            <a:off x="6192000" y="2202480"/>
            <a:ext cx="0" cy="204444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02" name="CustomShape 16"/>
          <p:cNvSpPr/>
          <p:nvPr/>
        </p:nvSpPr>
        <p:spPr>
          <a:xfrm>
            <a:off x="1584360" y="4104000"/>
            <a:ext cx="2013120" cy="942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Create subscription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sv-SE" sz="1400" spc="-1" strike="noStrike">
              <a:latin typeface="Arial"/>
            </a:endParaRPr>
          </a:p>
        </p:txBody>
      </p:sp>
      <p:sp>
        <p:nvSpPr>
          <p:cNvPr id="103" name="Line 17"/>
          <p:cNvSpPr/>
          <p:nvPr/>
        </p:nvSpPr>
        <p:spPr>
          <a:xfrm flipH="1" flipV="1">
            <a:off x="1728000" y="1728000"/>
            <a:ext cx="3168360" cy="3096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04" name="CustomShape 18"/>
          <p:cNvSpPr/>
          <p:nvPr/>
        </p:nvSpPr>
        <p:spPr>
          <a:xfrm>
            <a:off x="7056360" y="2088000"/>
            <a:ext cx="647280" cy="503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1" lang="sv-SE" sz="2200" spc="-1" strike="noStrike">
                <a:solidFill>
                  <a:srgbClr val="000000"/>
                </a:solidFill>
                <a:latin typeface="Arial"/>
                <a:ea typeface="DejaVu Sans"/>
              </a:rPr>
              <a:t>(1)</a:t>
            </a:r>
            <a:endParaRPr b="0" lang="sv-SE" sz="2200" spc="-1" strike="noStrike">
              <a:latin typeface="Arial"/>
            </a:endParaRPr>
          </a:p>
        </p:txBody>
      </p:sp>
      <p:sp>
        <p:nvSpPr>
          <p:cNvPr id="105" name="CustomShape 19"/>
          <p:cNvSpPr/>
          <p:nvPr/>
        </p:nvSpPr>
        <p:spPr>
          <a:xfrm>
            <a:off x="6156360" y="2880000"/>
            <a:ext cx="647280" cy="503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1" lang="sv-SE" sz="2200" spc="-1" strike="noStrike">
                <a:solidFill>
                  <a:srgbClr val="000000"/>
                </a:solidFill>
                <a:latin typeface="Arial"/>
                <a:ea typeface="DejaVu Sans"/>
              </a:rPr>
              <a:t>(2)</a:t>
            </a:r>
            <a:endParaRPr b="0" lang="sv-SE" sz="2200" spc="-1" strike="noStrike">
              <a:latin typeface="Arial"/>
            </a:endParaRPr>
          </a:p>
        </p:txBody>
      </p:sp>
      <p:sp>
        <p:nvSpPr>
          <p:cNvPr id="106" name="CustomShape 20"/>
          <p:cNvSpPr/>
          <p:nvPr/>
        </p:nvSpPr>
        <p:spPr>
          <a:xfrm>
            <a:off x="2556360" y="3060000"/>
            <a:ext cx="647280" cy="503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1" lang="sv-SE" sz="2200" spc="-1" strike="noStrike">
                <a:solidFill>
                  <a:srgbClr val="000000"/>
                </a:solidFill>
                <a:latin typeface="Arial"/>
                <a:ea typeface="DejaVu Sans"/>
              </a:rPr>
              <a:t>(3)</a:t>
            </a:r>
            <a:endParaRPr b="0" lang="sv-SE" sz="2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customXml/_rels/item1.xml.rels><?xml version="1.0" encoding="UTF-8"?>
<Relationships xmlns="http://schemas.openxmlformats.org/package/2006/relationships"><Relationship Id="rId1" Type="http://schemas.openxmlformats.org/officeDocument/2006/relationships/customXmlProps" Target="itemProps1.xml"/>
</Relationships>
</file>

<file path=customXml/_rels/item2.xml.rels><?xml version="1.0" encoding="UTF-8"?>
<Relationships xmlns="http://schemas.openxmlformats.org/package/2006/relationships"><Relationship Id="rId1" Type="http://schemas.openxmlformats.org/officeDocument/2006/relationships/customXmlProps" Target="itemProps2.xml"/>
</Relationships>
</file>

<file path=customXml/_rels/item3.xml.rels><?xml version="1.0" encoding="UTF-8"?>
<Relationships xmlns="http://schemas.openxmlformats.org/package/2006/relationships"><Relationship Id="rId1" Type="http://schemas.openxmlformats.org/officeDocument/2006/relationships/customXmlProps" Target="itemProps3.xml"/>
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B45183B6D059494C849C9E892BD0E8C5" ma:contentTypeVersion="10" ma:contentTypeDescription="Skapa ett nytt dokument." ma:contentTypeScope="" ma:versionID="9cb1e7130a053a32862a57143fb3b998">
  <xsd:schema xmlns:xsd="http://www.w3.org/2001/XMLSchema" xmlns:xs="http://www.w3.org/2001/XMLSchema" xmlns:p="http://schemas.microsoft.com/office/2006/metadata/properties" xmlns:ns2="956915cd-bb14-478a-8837-8bbdc6ef80ea" xmlns:ns3="6ba89331-57df-4081-aa1d-43fd5a6c2417" targetNamespace="http://schemas.microsoft.com/office/2006/metadata/properties" ma:root="true" ma:fieldsID="b1b84763b5dd8338302e0604d9a5f0a6" ns2:_="" ns3:_="">
    <xsd:import namespace="956915cd-bb14-478a-8837-8bbdc6ef80ea"/>
    <xsd:import namespace="6ba89331-57df-4081-aa1d-43fd5a6c241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6915cd-bb14-478a-8837-8bbdc6ef80e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ba89331-57df-4081-aa1d-43fd5a6c241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Delat med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Delat med information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nehållstyp"/>
        <xsd:element ref="dc:title" minOccurs="0" maxOccurs="1" ma:index="4" ma:displayName="Rubrik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742207A-E37C-4445-A985-DE3485EF643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BDEC019-411B-48B7-BA59-FCE0A947E7D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10432FAF-7E7C-4791-991E-646050214252}">
  <ds:schemaRefs>
    <ds:schemaRef ds:uri="6ba89331-57df-4081-aa1d-43fd5a6c2417"/>
    <ds:schemaRef ds:uri="956915cd-bb14-478a-8837-8bbdc6ef80ea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14775</TotalTime>
  <Application>LibreOffice/6.4.7.2$Linux_X86_64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2021-01-19T15:41:02Z</dcterms:created>
  <dc:creator/>
  <dc:description/>
  <dc:language>sv-SE</dc:language>
  <cp:lastModifiedBy/>
  <dcterms:modified xsi:type="dcterms:W3CDTF">2023-04-21T09:38:21Z</dcterms:modified>
  <cp:revision>118</cp:revision>
  <dc:subject/>
  <dc:title>PowerPoint-presentation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ntentTypeId">
    <vt:lpwstr>0x010100B45183B6D059494C849C9E892BD0E8C5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3</vt:i4>
  </property>
</Properties>
</file>